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1"/>
  </p:notesMasterIdLst>
  <p:sldIdLst>
    <p:sldId id="355" r:id="rId2"/>
    <p:sldId id="261" r:id="rId3"/>
    <p:sldId id="264" r:id="rId4"/>
    <p:sldId id="257" r:id="rId5"/>
    <p:sldId id="270" r:id="rId6"/>
    <p:sldId id="269" r:id="rId7"/>
    <p:sldId id="272" r:id="rId8"/>
    <p:sldId id="273" r:id="rId9"/>
    <p:sldId id="274" r:id="rId10"/>
    <p:sldId id="271" r:id="rId11"/>
    <p:sldId id="275" r:id="rId12"/>
    <p:sldId id="276" r:id="rId13"/>
    <p:sldId id="277" r:id="rId14"/>
    <p:sldId id="278" r:id="rId15"/>
    <p:sldId id="356" r:id="rId16"/>
    <p:sldId id="281" r:id="rId17"/>
    <p:sldId id="286" r:id="rId18"/>
    <p:sldId id="287" r:id="rId19"/>
    <p:sldId id="288" r:id="rId20"/>
    <p:sldId id="289" r:id="rId21"/>
    <p:sldId id="290" r:id="rId22"/>
    <p:sldId id="291" r:id="rId23"/>
    <p:sldId id="292" r:id="rId24"/>
    <p:sldId id="293" r:id="rId25"/>
    <p:sldId id="294" r:id="rId26"/>
    <p:sldId id="295" r:id="rId27"/>
    <p:sldId id="296" r:id="rId28"/>
    <p:sldId id="316" r:id="rId29"/>
    <p:sldId id="282" r:id="rId30"/>
    <p:sldId id="297" r:id="rId31"/>
    <p:sldId id="299" r:id="rId32"/>
    <p:sldId id="300" r:id="rId33"/>
    <p:sldId id="314" r:id="rId34"/>
    <p:sldId id="315" r:id="rId35"/>
    <p:sldId id="325" r:id="rId36"/>
    <p:sldId id="283" r:id="rId37"/>
    <p:sldId id="320" r:id="rId38"/>
    <p:sldId id="302" r:id="rId39"/>
    <p:sldId id="317" r:id="rId40"/>
    <p:sldId id="284" r:id="rId41"/>
    <p:sldId id="330" r:id="rId42"/>
    <p:sldId id="321" r:id="rId43"/>
    <p:sldId id="331" r:id="rId44"/>
    <p:sldId id="322" r:id="rId45"/>
    <p:sldId id="326" r:id="rId46"/>
    <p:sldId id="307" r:id="rId47"/>
    <p:sldId id="333" r:id="rId48"/>
    <p:sldId id="332" r:id="rId49"/>
    <p:sldId id="346" r:id="rId50"/>
    <p:sldId id="347" r:id="rId51"/>
    <p:sldId id="344" r:id="rId52"/>
    <p:sldId id="348" r:id="rId53"/>
    <p:sldId id="349" r:id="rId54"/>
    <p:sldId id="335" r:id="rId55"/>
    <p:sldId id="327" r:id="rId56"/>
    <p:sldId id="308" r:id="rId57"/>
    <p:sldId id="336" r:id="rId58"/>
    <p:sldId id="337" r:id="rId59"/>
    <p:sldId id="338" r:id="rId60"/>
    <p:sldId id="339" r:id="rId61"/>
    <p:sldId id="340" r:id="rId62"/>
    <p:sldId id="341" r:id="rId63"/>
    <p:sldId id="342" r:id="rId64"/>
    <p:sldId id="343" r:id="rId65"/>
    <p:sldId id="329" r:id="rId66"/>
    <p:sldId id="310" r:id="rId67"/>
    <p:sldId id="311" r:id="rId68"/>
    <p:sldId id="357" r:id="rId69"/>
    <p:sldId id="358" r:id="rId7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438E"/>
    <a:srgbClr val="94003F"/>
    <a:srgbClr val="A50021"/>
    <a:srgbClr val="FF91C8"/>
    <a:srgbClr val="D6EAF8"/>
    <a:srgbClr val="464DD9"/>
    <a:srgbClr val="99CC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718" autoAdjust="0"/>
    <p:restoredTop sz="94660"/>
  </p:normalViewPr>
  <p:slideViewPr>
    <p:cSldViewPr snapToGrid="0">
      <p:cViewPr varScale="1">
        <p:scale>
          <a:sx n="114" d="100"/>
          <a:sy n="114" d="100"/>
        </p:scale>
        <p:origin x="209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CEBE31F-852E-4C21-A5BF-45A621D063B7}" type="datetime1">
              <a:rPr lang="zh-CN" altLang="en-US" smtClean="0"/>
              <a:pPr/>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280746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2DDD6D4-6C22-42E4-BD00-B5AB433AEB75}" type="datetime1">
              <a:rPr lang="zh-CN" altLang="en-US" smtClean="0"/>
              <a:pPr/>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318677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D0094D1-277E-4F0D-A9D3-6C723ED9405F}" type="datetime1">
              <a:rPr lang="zh-CN" altLang="en-US" smtClean="0"/>
              <a:pPr/>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32979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A2D8B5D-A758-4441-AB52-89DDE7AF36E5}" type="datetime1">
              <a:rPr lang="zh-CN" altLang="en-US" smtClean="0"/>
              <a:pPr/>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38318" y="6492875"/>
            <a:ext cx="775255" cy="365125"/>
          </a:xfrm>
        </p:spPr>
        <p:txBody>
          <a:bodyPr/>
          <a:lstStyle>
            <a:lvl1pPr algn="ctr">
              <a:defRPr/>
            </a:lvl1pPr>
          </a:lstStyle>
          <a:p>
            <a:fld id="{EB792F4E-54C0-4D36-B331-9C6FCFE9A340}" type="slidenum">
              <a:rPr lang="zh-CN" altLang="en-US" smtClean="0"/>
              <a:pPr/>
              <a:t>‹#›</a:t>
            </a:fld>
            <a:endParaRPr lang="zh-CN" altLang="en-US" dirty="0"/>
          </a:p>
        </p:txBody>
      </p:sp>
    </p:spTree>
    <p:extLst>
      <p:ext uri="{BB962C8B-B14F-4D97-AF65-F5344CB8AC3E}">
        <p14:creationId xmlns:p14="http://schemas.microsoft.com/office/powerpoint/2010/main" val="2451152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CD77614-659B-42BB-94D6-453193BCDAC9}" type="datetime1">
              <a:rPr lang="zh-CN" altLang="en-US" smtClean="0"/>
              <a:pPr/>
              <a:t>2023/12/7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111727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079A146-8CD6-4CAA-B3D3-2C21DC42388C}" type="datetime1">
              <a:rPr lang="zh-CN" altLang="en-US" smtClean="0"/>
              <a:pPr/>
              <a:t>2023/12/7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3715320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636B5B9-9CF5-47F0-9553-3F68E4080617}" type="datetime1">
              <a:rPr lang="zh-CN" altLang="en-US" smtClean="0"/>
              <a:pPr/>
              <a:t>2023/12/7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4105259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CA754A2-9B8A-4D21-BA10-2D4311C5CCE9}" type="datetime1">
              <a:rPr lang="zh-CN" altLang="en-US" smtClean="0"/>
              <a:pPr/>
              <a:t>2023/12/7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79351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81895-D564-41D2-A6FC-FB534A168770}" type="datetime1">
              <a:rPr lang="zh-CN" altLang="en-US" smtClean="0"/>
              <a:pPr/>
              <a:t>2023/12/7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355501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2D9337D-A0CC-4C7E-87C9-35D7F76F26E6}" type="datetime1">
              <a:rPr lang="zh-CN" altLang="en-US" smtClean="0"/>
              <a:pPr/>
              <a:t>2023/12/7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347949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A811D75-C662-4506-9923-F360C490CD83}" type="datetime1">
              <a:rPr lang="zh-CN" altLang="en-US" smtClean="0"/>
              <a:pPr/>
              <a:t>2023/12/7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2985827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121" y="95705"/>
            <a:ext cx="7886700" cy="532945"/>
          </a:xfrm>
          <a:prstGeom prst="rect">
            <a:avLst/>
          </a:prstGeom>
          <a:noFill/>
        </p:spPr>
        <p:txBody>
          <a:bodyPr/>
          <a:lstStyle/>
          <a:p>
            <a:pPr marL="0" lvl="0"/>
            <a:r>
              <a:rPr lang="zh-CN" altLang="en-US" dirty="0"/>
              <a:t>单击此处编辑母版标题样式</a:t>
            </a:r>
            <a:endParaRPr lang="en-US" dirty="0"/>
          </a:p>
        </p:txBody>
      </p:sp>
      <p:sp>
        <p:nvSpPr>
          <p:cNvPr id="3" name="Text Placeholder 2"/>
          <p:cNvSpPr>
            <a:spLocks noGrp="1"/>
          </p:cNvSpPr>
          <p:nvPr>
            <p:ph type="body" idx="1"/>
          </p:nvPr>
        </p:nvSpPr>
        <p:spPr>
          <a:xfrm>
            <a:off x="628650" y="1316831"/>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4204977B-C4EC-482F-96C1-0349DC329330}" type="datetime1">
              <a:rPr lang="zh-CN" altLang="en-US" smtClean="0"/>
              <a:pPr/>
              <a:t>2023/12/7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Slide Number Placeholder 5"/>
          <p:cNvSpPr>
            <a:spLocks noGrp="1"/>
          </p:cNvSpPr>
          <p:nvPr>
            <p:ph type="sldNum" sz="quarter" idx="4"/>
          </p:nvPr>
        </p:nvSpPr>
        <p:spPr>
          <a:xfrm>
            <a:off x="8451988" y="6492875"/>
            <a:ext cx="762828" cy="365125"/>
          </a:xfrm>
          <a:prstGeom prst="rect">
            <a:avLst/>
          </a:prstGeom>
        </p:spPr>
        <p:txBody>
          <a:bodyPr vert="horz" lIns="91440" tIns="45720" rIns="91440" bIns="45720" rtlCol="0" anchor="ctr"/>
          <a:lstStyle>
            <a:lvl1pPr algn="ctr">
              <a:defRPr sz="1600" b="1">
                <a:solidFill>
                  <a:schemeClr val="tx1"/>
                </a:solidFill>
                <a:latin typeface="微软雅黑" panose="020B0503020204020204" pitchFamily="34" charset="-122"/>
                <a:ea typeface="微软雅黑" panose="020B0503020204020204" pitchFamily="34" charset="-122"/>
              </a:defRPr>
            </a:lvl1pPr>
          </a:lstStyle>
          <a:p>
            <a:fld id="{EB792F4E-54C0-4D36-B331-9C6FCFE9A340}" type="slidenum">
              <a:rPr lang="zh-CN" altLang="en-US" smtClean="0"/>
              <a:pPr/>
              <a:t>‹#›</a:t>
            </a:fld>
            <a:endParaRPr lang="zh-CN" altLang="en-US"/>
          </a:p>
        </p:txBody>
      </p:sp>
      <p:sp>
        <p:nvSpPr>
          <p:cNvPr id="8" name="矩形 7"/>
          <p:cNvSpPr/>
          <p:nvPr userDrawn="1"/>
        </p:nvSpPr>
        <p:spPr>
          <a:xfrm>
            <a:off x="8186286" y="144689"/>
            <a:ext cx="654346" cy="369332"/>
          </a:xfrm>
          <a:prstGeom prst="rect">
            <a:avLst/>
          </a:prstGeom>
        </p:spPr>
        <p:txBody>
          <a:bodyPr wrap="non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SZU</a:t>
            </a:r>
          </a:p>
        </p:txBody>
      </p:sp>
    </p:spTree>
    <p:extLst>
      <p:ext uri="{BB962C8B-B14F-4D97-AF65-F5344CB8AC3E}">
        <p14:creationId xmlns:p14="http://schemas.microsoft.com/office/powerpoint/2010/main" val="2333284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lang="en-US" altLang="en-US" sz="3200" b="1" kern="1200" cap="none" spc="0" dirty="0">
          <a:ln w="0"/>
          <a:solidFill>
            <a:schemeClr val="bg1"/>
          </a:solidFill>
          <a:effectLst>
            <a:outerShdw blurRad="38100" dist="19050" dir="2700000" algn="tl" rotWithShape="0">
              <a:schemeClr val="dk1">
                <a:alpha val="40000"/>
              </a:schemeClr>
            </a:outerShdw>
          </a:effectLst>
          <a:latin typeface="华文新魏" panose="02010800040101010101" pitchFamily="2" charset="-122"/>
          <a:ea typeface="华文新魏" panose="02010800040101010101" pitchFamily="2" charset="-122"/>
          <a:cs typeface="+mj-cs"/>
        </a:defRPr>
      </a:lvl1pPr>
    </p:titleStyle>
    <p:bodyStyle>
      <a:lvl1pPr marL="228600" indent="-360000" algn="l" defTabSz="914400" rtl="0" eaLnBrk="1" latinLnBrk="0" hangingPunct="1">
        <a:lnSpc>
          <a:spcPct val="90000"/>
        </a:lnSpc>
        <a:spcBef>
          <a:spcPts val="1000"/>
        </a:spcBef>
        <a:buClr>
          <a:srgbClr val="94003F"/>
        </a:buClr>
        <a:buSzPct val="70000"/>
        <a:buFont typeface="Wingdings" panose="05000000000000000000" pitchFamily="2" charset="2"/>
        <a:buChar char="u"/>
        <a:defRPr sz="2800" b="0" kern="1200">
          <a:solidFill>
            <a:schemeClr val="tx1"/>
          </a:solidFill>
          <a:latin typeface="华文新魏" panose="02010800040101010101" pitchFamily="2" charset="-122"/>
          <a:ea typeface="华文新魏" panose="02010800040101010101" pitchFamily="2"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华文新魏" panose="02010800040101010101" pitchFamily="2" charset="-122"/>
          <a:ea typeface="华文新魏" panose="0201080004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华文新魏" panose="02010800040101010101" pitchFamily="2" charset="-122"/>
          <a:ea typeface="华文新魏" panose="0201080004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华文新魏" panose="02010800040101010101" pitchFamily="2" charset="-122"/>
          <a:ea typeface="华文新魏" panose="0201080004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华文新魏" panose="02010800040101010101" pitchFamily="2" charset="-122"/>
          <a:ea typeface="华文新魏" panose="020108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youtube.com/" TargetMode="External"/><Relationship Id="rId7" Type="http://schemas.openxmlformats.org/officeDocument/2006/relationships/image" Target="../media/image24.png"/><Relationship Id="rId2" Type="http://schemas.openxmlformats.org/officeDocument/2006/relationships/hyperlink" Target="http://www.flickr.com/" TargetMode="External"/><Relationship Id="rId1" Type="http://schemas.openxmlformats.org/officeDocument/2006/relationships/slideLayout" Target="../slideLayouts/slideLayout2.xml"/><Relationship Id="rId6" Type="http://schemas.openxmlformats.org/officeDocument/2006/relationships/hyperlink" Target="http://www.weibo.com/" TargetMode="External"/><Relationship Id="rId5" Type="http://schemas.openxmlformats.org/officeDocument/2006/relationships/hyperlink" Target="http://www.facebook.com/" TargetMode="External"/><Relationship Id="rId4" Type="http://schemas.openxmlformats.org/officeDocument/2006/relationships/hyperlink" Target="http://www.ku6.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hyperlink" Target="http://en.wikipedia.org/wiki/Program_counter" TargetMode="External"/><Relationship Id="rId13" Type="http://schemas.openxmlformats.org/officeDocument/2006/relationships/hyperlink" Target="http://en.wikipedia.org/wiki/Digital_computer" TargetMode="External"/><Relationship Id="rId3" Type="http://schemas.openxmlformats.org/officeDocument/2006/relationships/hyperlink" Target="http://en.wikipedia.org/wiki/Central_processing_unit" TargetMode="External"/><Relationship Id="rId7" Type="http://schemas.openxmlformats.org/officeDocument/2006/relationships/hyperlink" Target="http://en.wikipedia.org/wiki/Instruction_register" TargetMode="External"/><Relationship Id="rId12" Type="http://schemas.openxmlformats.org/officeDocument/2006/relationships/hyperlink" Target="http://en.wikipedia.org/wiki/Input_and_output" TargetMode="Externa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hyperlink" Target="http://en.wikipedia.org/wiki/Control_unit" TargetMode="External"/><Relationship Id="rId11" Type="http://schemas.openxmlformats.org/officeDocument/2006/relationships/hyperlink" Target="http://en.wikipedia.org/wiki/Mass_storage" TargetMode="External"/><Relationship Id="rId5" Type="http://schemas.openxmlformats.org/officeDocument/2006/relationships/hyperlink" Target="http://en.wikipedia.org/wiki/Processor_register" TargetMode="External"/><Relationship Id="rId10" Type="http://schemas.openxmlformats.org/officeDocument/2006/relationships/hyperlink" Target="http://en.wikipedia.org/wiki/Instruction_(computer_science)" TargetMode="External"/><Relationship Id="rId4" Type="http://schemas.openxmlformats.org/officeDocument/2006/relationships/hyperlink" Target="http://en.wikipedia.org/wiki/Arithmetic_logic_unit" TargetMode="External"/><Relationship Id="rId9" Type="http://schemas.openxmlformats.org/officeDocument/2006/relationships/hyperlink" Target="http://en.wikipedia.org/wiki/Computer_memory"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4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5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5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31222" y="902711"/>
            <a:ext cx="8281555" cy="2387600"/>
          </a:xfrm>
        </p:spPr>
        <p:txBody>
          <a:bodyPr/>
          <a:lstStyle/>
          <a:p>
            <a:r>
              <a:rPr lang="zh-CN" altLang="en-US" dirty="0">
                <a:solidFill>
                  <a:srgbClr val="94003F"/>
                </a:solidFill>
              </a:rPr>
              <a:t>第一章 图形系统和模型</a:t>
            </a:r>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1651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计算机图形学应用领域</a:t>
            </a:r>
            <a:endParaRPr lang="zh-CN" altLang="en-US" dirty="0"/>
          </a:p>
        </p:txBody>
      </p:sp>
      <p:sp>
        <p:nvSpPr>
          <p:cNvPr id="3" name="内容占位符 2"/>
          <p:cNvSpPr>
            <a:spLocks noGrp="1"/>
          </p:cNvSpPr>
          <p:nvPr>
            <p:ph idx="1"/>
          </p:nvPr>
        </p:nvSpPr>
        <p:spPr/>
        <p:txBody>
          <a:bodyPr/>
          <a:lstStyle/>
          <a:p>
            <a:r>
              <a:rPr lang="zh-CN" altLang="en-US" dirty="0"/>
              <a:t> 可视化</a:t>
            </a:r>
          </a:p>
          <a:p>
            <a:pPr lvl="1"/>
            <a:r>
              <a:rPr lang="zh-CN" altLang="en-US" dirty="0"/>
              <a:t> 科学、工程、医学等领域</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10</a:t>
            </a:fld>
            <a:endParaRPr lang="zh-CN" altLang="en-US" dirty="0"/>
          </a:p>
        </p:txBody>
      </p:sp>
      <p:pic>
        <p:nvPicPr>
          <p:cNvPr id="2051" name="Picture 3"/>
          <p:cNvPicPr>
            <a:picLocks noChangeAspect="1" noChangeArrowheads="1"/>
          </p:cNvPicPr>
          <p:nvPr/>
        </p:nvPicPr>
        <p:blipFill>
          <a:blip r:embed="rId2" cstate="print"/>
          <a:srcRect/>
          <a:stretch>
            <a:fillRect/>
          </a:stretch>
        </p:blipFill>
        <p:spPr bwMode="auto">
          <a:xfrm>
            <a:off x="749137" y="2785145"/>
            <a:ext cx="3621528" cy="2686608"/>
          </a:xfrm>
          <a:prstGeom prst="rect">
            <a:avLst/>
          </a:prstGeom>
          <a:noFill/>
          <a:ln w="9525">
            <a:noFill/>
            <a:miter lim="800000"/>
            <a:headEnd/>
            <a:tailEnd/>
          </a:ln>
          <a:effectLst/>
        </p:spPr>
      </p:pic>
      <p:pic>
        <p:nvPicPr>
          <p:cNvPr id="2052" name="Picture 4"/>
          <p:cNvPicPr>
            <a:picLocks noChangeAspect="1" noChangeArrowheads="1"/>
          </p:cNvPicPr>
          <p:nvPr/>
        </p:nvPicPr>
        <p:blipFill>
          <a:blip r:embed="rId3" cstate="print"/>
          <a:srcRect/>
          <a:stretch>
            <a:fillRect/>
          </a:stretch>
        </p:blipFill>
        <p:spPr bwMode="auto">
          <a:xfrm>
            <a:off x="4899171" y="2760132"/>
            <a:ext cx="3301578" cy="2716029"/>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计算机图形学应用领域</a:t>
            </a:r>
            <a:endParaRPr lang="zh-CN" altLang="en-US" dirty="0"/>
          </a:p>
        </p:txBody>
      </p:sp>
      <p:sp>
        <p:nvSpPr>
          <p:cNvPr id="3" name="内容占位符 2"/>
          <p:cNvSpPr>
            <a:spLocks noGrp="1"/>
          </p:cNvSpPr>
          <p:nvPr>
            <p:ph idx="1"/>
          </p:nvPr>
        </p:nvSpPr>
        <p:spPr>
          <a:xfrm>
            <a:off x="628650" y="1316831"/>
            <a:ext cx="7886700" cy="839140"/>
          </a:xfrm>
        </p:spPr>
        <p:txBody>
          <a:bodyPr/>
          <a:lstStyle/>
          <a:p>
            <a:r>
              <a:rPr lang="zh-CN" altLang="en-US" dirty="0"/>
              <a:t>可视化模拟与培训</a:t>
            </a:r>
          </a:p>
          <a:p>
            <a:pPr lvl="1"/>
            <a:r>
              <a:rPr lang="zh-CN" altLang="en-US" dirty="0"/>
              <a:t> 医学、军事、教育等领域</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11</a:t>
            </a:fld>
            <a:endParaRPr lang="zh-CN" altLang="en-US" dirty="0"/>
          </a:p>
        </p:txBody>
      </p:sp>
      <p:pic>
        <p:nvPicPr>
          <p:cNvPr id="3075" name="Picture 3"/>
          <p:cNvPicPr>
            <a:picLocks noChangeAspect="1" noChangeArrowheads="1"/>
          </p:cNvPicPr>
          <p:nvPr/>
        </p:nvPicPr>
        <p:blipFill>
          <a:blip r:embed="rId2" cstate="print"/>
          <a:srcRect/>
          <a:stretch>
            <a:fillRect/>
          </a:stretch>
        </p:blipFill>
        <p:spPr bwMode="auto">
          <a:xfrm>
            <a:off x="1436056" y="2239861"/>
            <a:ext cx="3245001" cy="1636047"/>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cstate="print"/>
          <a:srcRect/>
          <a:stretch>
            <a:fillRect/>
          </a:stretch>
        </p:blipFill>
        <p:spPr bwMode="auto">
          <a:xfrm>
            <a:off x="4331477" y="4840449"/>
            <a:ext cx="3990403" cy="1287018"/>
          </a:xfrm>
          <a:prstGeom prst="rect">
            <a:avLst/>
          </a:prstGeom>
          <a:noFill/>
          <a:ln w="9525">
            <a:noFill/>
            <a:miter lim="800000"/>
            <a:headEnd/>
            <a:tailEnd/>
          </a:ln>
          <a:effectLst/>
        </p:spPr>
      </p:pic>
      <p:pic>
        <p:nvPicPr>
          <p:cNvPr id="3077" name="Picture 5"/>
          <p:cNvPicPr>
            <a:picLocks noChangeAspect="1" noChangeArrowheads="1"/>
          </p:cNvPicPr>
          <p:nvPr/>
        </p:nvPicPr>
        <p:blipFill>
          <a:blip r:embed="rId4" cstate="print"/>
          <a:srcRect/>
          <a:stretch>
            <a:fillRect/>
          </a:stretch>
        </p:blipFill>
        <p:spPr bwMode="auto">
          <a:xfrm>
            <a:off x="1433369" y="4009938"/>
            <a:ext cx="2668847" cy="2099121"/>
          </a:xfrm>
          <a:prstGeom prst="rect">
            <a:avLst/>
          </a:prstGeom>
          <a:noFill/>
          <a:ln w="9525">
            <a:noFill/>
            <a:miter lim="800000"/>
            <a:headEnd/>
            <a:tailEnd/>
          </a:ln>
          <a:effectLst/>
        </p:spPr>
      </p:pic>
      <p:pic>
        <p:nvPicPr>
          <p:cNvPr id="3078" name="Picture 6"/>
          <p:cNvPicPr>
            <a:picLocks noChangeAspect="1" noChangeArrowheads="1"/>
          </p:cNvPicPr>
          <p:nvPr/>
        </p:nvPicPr>
        <p:blipFill>
          <a:blip r:embed="rId5" cstate="print"/>
          <a:srcRect/>
          <a:stretch>
            <a:fillRect/>
          </a:stretch>
        </p:blipFill>
        <p:spPr bwMode="auto">
          <a:xfrm>
            <a:off x="4806892" y="2226235"/>
            <a:ext cx="3506598" cy="2525692"/>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计算机图形学应用领域</a:t>
            </a:r>
            <a:endParaRPr lang="zh-CN" altLang="en-US" dirty="0"/>
          </a:p>
        </p:txBody>
      </p:sp>
      <p:sp>
        <p:nvSpPr>
          <p:cNvPr id="3" name="内容占位符 2"/>
          <p:cNvSpPr>
            <a:spLocks noGrp="1"/>
          </p:cNvSpPr>
          <p:nvPr>
            <p:ph idx="1"/>
          </p:nvPr>
        </p:nvSpPr>
        <p:spPr>
          <a:xfrm>
            <a:off x="301480" y="1190996"/>
            <a:ext cx="7886700" cy="1275367"/>
          </a:xfrm>
        </p:spPr>
        <p:txBody>
          <a:bodyPr/>
          <a:lstStyle/>
          <a:p>
            <a:r>
              <a:rPr lang="zh-CN" altLang="en-US" dirty="0"/>
              <a:t> 图形交互式界面</a:t>
            </a:r>
          </a:p>
          <a:p>
            <a:pPr lvl="1"/>
            <a:r>
              <a:rPr lang="zh-CN" altLang="en-US" dirty="0"/>
              <a:t> 操作系统、电子设备等</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12</a:t>
            </a:fld>
            <a:endParaRPr lang="zh-CN" altLang="en-US" dirty="0"/>
          </a:p>
        </p:txBody>
      </p:sp>
      <p:pic>
        <p:nvPicPr>
          <p:cNvPr id="4098" name="Picture 2"/>
          <p:cNvPicPr>
            <a:picLocks noChangeAspect="1" noChangeArrowheads="1"/>
          </p:cNvPicPr>
          <p:nvPr/>
        </p:nvPicPr>
        <p:blipFill>
          <a:blip r:embed="rId2" cstate="print"/>
          <a:srcRect/>
          <a:stretch>
            <a:fillRect/>
          </a:stretch>
        </p:blipFill>
        <p:spPr bwMode="auto">
          <a:xfrm>
            <a:off x="886049" y="2275552"/>
            <a:ext cx="3090333" cy="2195641"/>
          </a:xfrm>
          <a:prstGeom prst="rect">
            <a:avLst/>
          </a:prstGeom>
          <a:noFill/>
          <a:ln w="9525">
            <a:noFill/>
            <a:miter lim="800000"/>
            <a:headEnd/>
            <a:tailEnd/>
          </a:ln>
          <a:effectLst/>
        </p:spPr>
      </p:pic>
      <p:sp>
        <p:nvSpPr>
          <p:cNvPr id="6" name="矩形 5"/>
          <p:cNvSpPr/>
          <p:nvPr/>
        </p:nvSpPr>
        <p:spPr>
          <a:xfrm>
            <a:off x="897622" y="4510910"/>
            <a:ext cx="3187817" cy="923330"/>
          </a:xfrm>
          <a:prstGeom prst="rect">
            <a:avLst/>
          </a:prstGeom>
        </p:spPr>
        <p:txBody>
          <a:bodyPr wrap="square">
            <a:spAutoFit/>
          </a:bodyPr>
          <a:lstStyle/>
          <a:p>
            <a:r>
              <a:rPr lang="en-US" altLang="zh-CN" b="1" dirty="0"/>
              <a:t>Ivan Sutherland, Sketchpad,</a:t>
            </a:r>
          </a:p>
          <a:p>
            <a:r>
              <a:rPr lang="en-US" altLang="zh-CN" b="1" dirty="0"/>
              <a:t>Light-pen, vector display, </a:t>
            </a:r>
          </a:p>
          <a:p>
            <a:r>
              <a:rPr lang="en-US" altLang="zh-CN" b="1" dirty="0"/>
              <a:t>Turing Award Winner 1988</a:t>
            </a:r>
            <a:endParaRPr lang="zh-CN" altLang="en-US" dirty="0"/>
          </a:p>
        </p:txBody>
      </p:sp>
      <p:sp>
        <p:nvSpPr>
          <p:cNvPr id="8" name="矩形 7"/>
          <p:cNvSpPr/>
          <p:nvPr/>
        </p:nvSpPr>
        <p:spPr>
          <a:xfrm>
            <a:off x="4249022" y="4632631"/>
            <a:ext cx="4572000" cy="646331"/>
          </a:xfrm>
          <a:prstGeom prst="rect">
            <a:avLst/>
          </a:prstGeom>
        </p:spPr>
        <p:txBody>
          <a:bodyPr>
            <a:spAutoFit/>
          </a:bodyPr>
          <a:lstStyle/>
          <a:p>
            <a:pPr algn="ctr"/>
            <a:r>
              <a:rPr lang="en-US" altLang="zh-CN" b="1" dirty="0"/>
              <a:t>Douglas </a:t>
            </a:r>
            <a:r>
              <a:rPr lang="en-US" altLang="zh-CN" b="1" dirty="0" err="1"/>
              <a:t>Engelbart</a:t>
            </a:r>
            <a:endParaRPr lang="en-US" altLang="zh-CN" b="1" dirty="0"/>
          </a:p>
          <a:p>
            <a:pPr algn="ctr"/>
            <a:r>
              <a:rPr lang="en-US" altLang="zh-CN" b="1" dirty="0"/>
              <a:t>Mouse</a:t>
            </a:r>
            <a:endParaRPr lang="zh-CN" altLang="en-US" dirty="0"/>
          </a:p>
        </p:txBody>
      </p:sp>
      <p:pic>
        <p:nvPicPr>
          <p:cNvPr id="9" name="图片 8" descr="145370250716314307.JPEG"/>
          <p:cNvPicPr>
            <a:picLocks noChangeAspect="1"/>
          </p:cNvPicPr>
          <p:nvPr/>
        </p:nvPicPr>
        <p:blipFill>
          <a:blip r:embed="rId3" cstate="print"/>
          <a:srcRect r="5066"/>
          <a:stretch>
            <a:fillRect/>
          </a:stretch>
        </p:blipFill>
        <p:spPr>
          <a:xfrm>
            <a:off x="4138942" y="2298583"/>
            <a:ext cx="4761777" cy="216842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计算机图形学应用领域</a:t>
            </a:r>
            <a:endParaRPr lang="zh-CN" altLang="en-US" dirty="0"/>
          </a:p>
        </p:txBody>
      </p:sp>
      <p:sp>
        <p:nvSpPr>
          <p:cNvPr id="3" name="内容占位符 2"/>
          <p:cNvSpPr>
            <a:spLocks noGrp="1"/>
          </p:cNvSpPr>
          <p:nvPr>
            <p:ph idx="1"/>
          </p:nvPr>
        </p:nvSpPr>
        <p:spPr>
          <a:xfrm>
            <a:off x="628650" y="1316831"/>
            <a:ext cx="7886700" cy="1023697"/>
          </a:xfrm>
        </p:spPr>
        <p:txBody>
          <a:bodyPr/>
          <a:lstStyle/>
          <a:p>
            <a:r>
              <a:rPr lang="zh-CN" altLang="en-US" dirty="0"/>
              <a:t> 图形交互式界面</a:t>
            </a:r>
          </a:p>
          <a:p>
            <a:pPr lvl="1"/>
            <a:r>
              <a:rPr lang="zh-CN" altLang="en-US" dirty="0"/>
              <a:t> 操作系统、电子设备等</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13</a:t>
            </a:fld>
            <a:endParaRPr lang="zh-CN" altLang="en-US" dirty="0"/>
          </a:p>
        </p:txBody>
      </p:sp>
      <p:pic>
        <p:nvPicPr>
          <p:cNvPr id="5122" name="Picture 2"/>
          <p:cNvPicPr>
            <a:picLocks noChangeAspect="1" noChangeArrowheads="1"/>
          </p:cNvPicPr>
          <p:nvPr/>
        </p:nvPicPr>
        <p:blipFill>
          <a:blip r:embed="rId2" cstate="print"/>
          <a:srcRect/>
          <a:stretch>
            <a:fillRect/>
          </a:stretch>
        </p:blipFill>
        <p:spPr bwMode="auto">
          <a:xfrm>
            <a:off x="1003841" y="2164318"/>
            <a:ext cx="2888651" cy="1878482"/>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4077588" y="2181137"/>
            <a:ext cx="4452696" cy="3909269"/>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cstate="print"/>
          <a:srcRect/>
          <a:stretch>
            <a:fillRect/>
          </a:stretch>
        </p:blipFill>
        <p:spPr bwMode="auto">
          <a:xfrm>
            <a:off x="880190" y="4261608"/>
            <a:ext cx="3104581" cy="1829936"/>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计算机图形学应用领域</a:t>
            </a:r>
            <a:endParaRPr lang="zh-CN" altLang="en-US" dirty="0"/>
          </a:p>
        </p:txBody>
      </p:sp>
      <p:sp>
        <p:nvSpPr>
          <p:cNvPr id="3" name="内容占位符 2"/>
          <p:cNvSpPr>
            <a:spLocks noGrp="1"/>
          </p:cNvSpPr>
          <p:nvPr>
            <p:ph idx="1"/>
          </p:nvPr>
        </p:nvSpPr>
        <p:spPr>
          <a:xfrm>
            <a:off x="628650" y="1316831"/>
            <a:ext cx="7886700" cy="931419"/>
          </a:xfrm>
        </p:spPr>
        <p:txBody>
          <a:bodyPr/>
          <a:lstStyle/>
          <a:p>
            <a:r>
              <a:rPr lang="zh-CN" altLang="en-US" dirty="0"/>
              <a:t> 虚拟现实</a:t>
            </a:r>
          </a:p>
          <a:p>
            <a:pPr lvl="1"/>
            <a:r>
              <a:rPr lang="zh-CN" altLang="en-US" dirty="0"/>
              <a:t> 沉浸式用户界面</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14</a:t>
            </a:fld>
            <a:endParaRPr lang="zh-CN" altLang="en-US" dirty="0"/>
          </a:p>
        </p:txBody>
      </p:sp>
      <p:pic>
        <p:nvPicPr>
          <p:cNvPr id="6146" name="Picture 2"/>
          <p:cNvPicPr>
            <a:picLocks noChangeAspect="1" noChangeArrowheads="1"/>
          </p:cNvPicPr>
          <p:nvPr/>
        </p:nvPicPr>
        <p:blipFill>
          <a:blip r:embed="rId2" cstate="print"/>
          <a:srcRect/>
          <a:stretch>
            <a:fillRect/>
          </a:stretch>
        </p:blipFill>
        <p:spPr bwMode="auto">
          <a:xfrm>
            <a:off x="780176" y="3011992"/>
            <a:ext cx="3615816" cy="2703694"/>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t="10444"/>
          <a:stretch>
            <a:fillRect/>
          </a:stretch>
        </p:blipFill>
        <p:spPr bwMode="auto">
          <a:xfrm>
            <a:off x="4572000" y="2994870"/>
            <a:ext cx="4059252" cy="2728040"/>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计算机图形学应用领域</a:t>
            </a:r>
            <a:endParaRPr lang="zh-CN" altLang="en-US" dirty="0"/>
          </a:p>
        </p:txBody>
      </p:sp>
      <p:sp>
        <p:nvSpPr>
          <p:cNvPr id="3" name="内容占位符 2"/>
          <p:cNvSpPr>
            <a:spLocks noGrp="1"/>
          </p:cNvSpPr>
          <p:nvPr>
            <p:ph idx="1"/>
          </p:nvPr>
        </p:nvSpPr>
        <p:spPr/>
        <p:txBody>
          <a:bodyPr/>
          <a:lstStyle/>
          <a:p>
            <a:r>
              <a:rPr lang="zh-CN" altLang="en-US" dirty="0"/>
              <a:t>数字媒体技术</a:t>
            </a:r>
          </a:p>
          <a:p>
            <a:pPr lvl="1"/>
            <a:r>
              <a:rPr lang="zh-CN" altLang="en-US" dirty="0"/>
              <a:t> 多媒体计算机、多媒体服务器</a:t>
            </a:r>
          </a:p>
          <a:p>
            <a:pPr lvl="1"/>
            <a:r>
              <a:rPr lang="zh-CN" altLang="en-US" dirty="0"/>
              <a:t> 网络化图形服务器</a:t>
            </a:r>
          </a:p>
          <a:p>
            <a:pPr lvl="1"/>
            <a:r>
              <a:rPr lang="zh-CN" altLang="en-US" dirty="0"/>
              <a:t> 电子图书、杂志、报纸</a:t>
            </a:r>
          </a:p>
          <a:p>
            <a:pPr lvl="1"/>
            <a:r>
              <a:rPr lang="zh-CN" altLang="en-US" dirty="0"/>
              <a:t> 图像、视频等共享（</a:t>
            </a:r>
            <a:r>
              <a:rPr lang="en-US" altLang="zh-CN" dirty="0">
                <a:hlinkClick r:id="rId2"/>
              </a:rPr>
              <a:t>http://www.flickr.com/</a:t>
            </a:r>
            <a:r>
              <a:rPr lang="en-US" altLang="zh-CN" dirty="0"/>
              <a:t> ,</a:t>
            </a:r>
            <a:r>
              <a:rPr lang="en-US" altLang="zh-CN" dirty="0">
                <a:hlinkClick r:id="rId3"/>
              </a:rPr>
              <a:t>http://www.youtube.com/</a:t>
            </a:r>
            <a:r>
              <a:rPr lang="en-US" altLang="zh-CN" dirty="0"/>
              <a:t>,</a:t>
            </a:r>
            <a:r>
              <a:rPr lang="en-US" altLang="zh-CN" dirty="0">
                <a:hlinkClick r:id="rId4"/>
              </a:rPr>
              <a:t>http://www.ku6.com/</a:t>
            </a:r>
            <a:r>
              <a:rPr lang="en-US" altLang="zh-CN" dirty="0"/>
              <a:t> ,</a:t>
            </a:r>
            <a:r>
              <a:rPr lang="en-US" altLang="zh-CN" dirty="0">
                <a:hlinkClick r:id="rId5"/>
              </a:rPr>
              <a:t>http://www.facebook.com/</a:t>
            </a:r>
            <a:r>
              <a:rPr lang="en-US" altLang="zh-CN" dirty="0"/>
              <a:t>,</a:t>
            </a:r>
            <a:br>
              <a:rPr lang="en-US" altLang="zh-CN" dirty="0"/>
            </a:br>
            <a:r>
              <a:rPr lang="en-US" altLang="zh-CN" dirty="0">
                <a:hlinkClick r:id="rId6"/>
              </a:rPr>
              <a:t>http://www.weibo.com</a:t>
            </a:r>
            <a:r>
              <a:rPr lang="en-US" altLang="zh-CN" dirty="0"/>
              <a:t> </a:t>
            </a:r>
            <a:r>
              <a:rPr lang="zh-CN" altLang="en-US" dirty="0"/>
              <a:t>等）</a:t>
            </a:r>
          </a:p>
          <a:p>
            <a:pPr lvl="1"/>
            <a:r>
              <a:rPr lang="zh-CN" altLang="en-US" dirty="0"/>
              <a:t>虚拟世界（</a:t>
            </a:r>
            <a:r>
              <a:rPr lang="en-US" altLang="zh-CN" dirty="0"/>
              <a:t>Google Earth, Second Life</a:t>
            </a:r>
            <a:r>
              <a:rPr lang="zh-CN" altLang="en-US" dirty="0"/>
              <a:t>等）</a:t>
            </a:r>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15</a:t>
            </a:fld>
            <a:endParaRPr lang="zh-CN" altLang="en-US" dirty="0"/>
          </a:p>
        </p:txBody>
      </p:sp>
      <p:pic>
        <p:nvPicPr>
          <p:cNvPr id="5" name="Picture 6"/>
          <p:cNvPicPr>
            <a:picLocks noChangeAspect="1" noChangeArrowheads="1"/>
          </p:cNvPicPr>
          <p:nvPr/>
        </p:nvPicPr>
        <p:blipFill>
          <a:blip r:embed="rId7" cstate="print"/>
          <a:srcRect/>
          <a:stretch>
            <a:fillRect/>
          </a:stretch>
        </p:blipFill>
        <p:spPr bwMode="auto">
          <a:xfrm>
            <a:off x="5927521" y="3818610"/>
            <a:ext cx="2587829" cy="2388765"/>
          </a:xfrm>
          <a:prstGeom prst="rect">
            <a:avLst/>
          </a:prstGeom>
          <a:noFill/>
          <a:ln w="9525">
            <a:noFill/>
            <a:miter lim="800000"/>
            <a:headEnd/>
            <a:tailEnd/>
          </a:ln>
          <a:effectLst/>
        </p:spPr>
      </p:pic>
    </p:spTree>
    <p:extLst>
      <p:ext uri="{BB962C8B-B14F-4D97-AF65-F5344CB8AC3E}">
        <p14:creationId xmlns:p14="http://schemas.microsoft.com/office/powerpoint/2010/main" val="2227260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altLang="zh-CN" dirty="0"/>
              <a:t>Chapter 1</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16</a:t>
            </a:fld>
            <a:endParaRPr lang="zh-CN" altLang="en-US"/>
          </a:p>
        </p:txBody>
      </p:sp>
      <p:sp>
        <p:nvSpPr>
          <p:cNvPr id="8" name="文本框 7"/>
          <p:cNvSpPr txBox="1"/>
          <p:nvPr/>
        </p:nvSpPr>
        <p:spPr>
          <a:xfrm>
            <a:off x="3697841" y="3305221"/>
            <a:ext cx="203132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图形系统</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2</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个人计算机系统简介（</a:t>
            </a:r>
            <a:r>
              <a:rPr lang="en-US" altLang="zh-CN" dirty="0"/>
              <a:t>1/2</a:t>
            </a:r>
            <a:r>
              <a:rPr lang="zh-CN" altLang="en-US" dirty="0"/>
              <a:t>）</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17</a:t>
            </a:fld>
            <a:endParaRPr lang="zh-CN" altLang="en-US" dirty="0"/>
          </a:p>
        </p:txBody>
      </p:sp>
      <p:pic>
        <p:nvPicPr>
          <p:cNvPr id="6" name="660px-Von_Neumann_architecture.svg.png"/>
          <p:cNvPicPr/>
          <p:nvPr/>
        </p:nvPicPr>
        <p:blipFill>
          <a:blip r:embed="rId2" cstate="print"/>
          <a:stretch>
            <a:fillRect/>
          </a:stretch>
        </p:blipFill>
        <p:spPr>
          <a:xfrm>
            <a:off x="5250622" y="2218465"/>
            <a:ext cx="3575323" cy="3237619"/>
          </a:xfrm>
          <a:prstGeom prst="rect">
            <a:avLst/>
          </a:prstGeom>
          <a:ln w="12700">
            <a:miter lim="400000"/>
          </a:ln>
        </p:spPr>
      </p:pic>
      <p:sp>
        <p:nvSpPr>
          <p:cNvPr id="8" name="Shape 632"/>
          <p:cNvSpPr>
            <a:spLocks noGrp="1"/>
          </p:cNvSpPr>
          <p:nvPr>
            <p:ph idx="1"/>
          </p:nvPr>
        </p:nvSpPr>
        <p:spPr>
          <a:xfrm>
            <a:off x="734950" y="2959281"/>
            <a:ext cx="4278910" cy="3464322"/>
          </a:xfrm>
          <a:prstGeom prst="rect">
            <a:avLst/>
          </a:prstGeom>
        </p:spPr>
        <p:txBody>
          <a:bodyPr>
            <a:normAutofit/>
          </a:bodyPr>
          <a:lstStyle/>
          <a:p>
            <a:pPr marL="305650" lvl="0" indent="-305650" defTabSz="402336">
              <a:spcBef>
                <a:spcPts val="600"/>
              </a:spcBef>
              <a:buSzPct val="80000"/>
              <a:defRPr sz="1800">
                <a:solidFill>
                  <a:srgbClr val="000000"/>
                </a:solidFill>
              </a:defRPr>
            </a:pPr>
            <a:r>
              <a:rPr sz="2000" dirty="0">
                <a:solidFill>
                  <a:srgbClr val="252525"/>
                </a:solidFill>
              </a:rPr>
              <a:t>a </a:t>
            </a:r>
            <a:r>
              <a:rPr sz="2000" dirty="0">
                <a:solidFill>
                  <a:srgbClr val="0645AD"/>
                </a:solidFill>
                <a:hlinkClick r:id="rId3"/>
              </a:rPr>
              <a:t>processing unit</a:t>
            </a:r>
            <a:r>
              <a:rPr sz="2000" dirty="0">
                <a:solidFill>
                  <a:srgbClr val="252525"/>
                </a:solidFill>
              </a:rPr>
              <a:t> containing an </a:t>
            </a:r>
            <a:r>
              <a:rPr sz="2000" dirty="0">
                <a:solidFill>
                  <a:srgbClr val="0645AD"/>
                </a:solidFill>
                <a:hlinkClick r:id="rId4"/>
              </a:rPr>
              <a:t>arithmetic logic unit</a:t>
            </a:r>
            <a:r>
              <a:rPr sz="2000" dirty="0">
                <a:solidFill>
                  <a:srgbClr val="252525"/>
                </a:solidFill>
              </a:rPr>
              <a:t> and </a:t>
            </a:r>
            <a:r>
              <a:rPr sz="2000" dirty="0">
                <a:solidFill>
                  <a:srgbClr val="0645AD"/>
                </a:solidFill>
                <a:hlinkClick r:id="rId5"/>
              </a:rPr>
              <a:t>processor registers</a:t>
            </a:r>
            <a:endParaRPr sz="2000" dirty="0">
              <a:solidFill>
                <a:srgbClr val="252525"/>
              </a:solidFill>
            </a:endParaRPr>
          </a:p>
          <a:p>
            <a:pPr marL="305650" lvl="0" indent="-305650" defTabSz="402336">
              <a:spcBef>
                <a:spcPts val="600"/>
              </a:spcBef>
              <a:buSzPct val="80000"/>
              <a:defRPr sz="1800">
                <a:solidFill>
                  <a:srgbClr val="000000"/>
                </a:solidFill>
              </a:defRPr>
            </a:pPr>
            <a:r>
              <a:rPr sz="2000" dirty="0">
                <a:solidFill>
                  <a:srgbClr val="252525"/>
                </a:solidFill>
              </a:rPr>
              <a:t>a </a:t>
            </a:r>
            <a:r>
              <a:rPr sz="2000" dirty="0">
                <a:solidFill>
                  <a:srgbClr val="0645AD"/>
                </a:solidFill>
                <a:hlinkClick r:id="rId6"/>
              </a:rPr>
              <a:t>control unit</a:t>
            </a:r>
            <a:r>
              <a:rPr sz="2000" dirty="0">
                <a:solidFill>
                  <a:srgbClr val="252525"/>
                </a:solidFill>
              </a:rPr>
              <a:t> containing an </a:t>
            </a:r>
            <a:r>
              <a:rPr sz="2000" dirty="0">
                <a:solidFill>
                  <a:srgbClr val="0645AD"/>
                </a:solidFill>
                <a:hlinkClick r:id="rId7"/>
              </a:rPr>
              <a:t>instruction register</a:t>
            </a:r>
            <a:r>
              <a:rPr sz="2000" dirty="0">
                <a:solidFill>
                  <a:srgbClr val="252525"/>
                </a:solidFill>
              </a:rPr>
              <a:t> and </a:t>
            </a:r>
            <a:r>
              <a:rPr sz="2000" dirty="0">
                <a:solidFill>
                  <a:srgbClr val="0645AD"/>
                </a:solidFill>
                <a:hlinkClick r:id="rId8"/>
              </a:rPr>
              <a:t>program counter</a:t>
            </a:r>
            <a:endParaRPr sz="2000" dirty="0">
              <a:solidFill>
                <a:srgbClr val="252525"/>
              </a:solidFill>
            </a:endParaRPr>
          </a:p>
          <a:p>
            <a:pPr marL="305650" indent="-305650" defTabSz="402336">
              <a:spcBef>
                <a:spcPts val="600"/>
              </a:spcBef>
              <a:buSzPct val="80000"/>
              <a:defRPr sz="1800">
                <a:solidFill>
                  <a:srgbClr val="000000"/>
                </a:solidFill>
              </a:defRPr>
            </a:pPr>
            <a:r>
              <a:rPr sz="2000" dirty="0">
                <a:solidFill>
                  <a:srgbClr val="252525"/>
                </a:solidFill>
              </a:rPr>
              <a:t>a </a:t>
            </a:r>
            <a:r>
              <a:rPr sz="2000" dirty="0">
                <a:solidFill>
                  <a:srgbClr val="0645AD"/>
                </a:solidFill>
                <a:hlinkClick r:id="rId9"/>
              </a:rPr>
              <a:t>memory</a:t>
            </a:r>
            <a:r>
              <a:rPr sz="2000" dirty="0">
                <a:solidFill>
                  <a:srgbClr val="252525"/>
                </a:solidFill>
              </a:rPr>
              <a:t> to store both data and </a:t>
            </a:r>
            <a:r>
              <a:rPr sz="2000" dirty="0">
                <a:solidFill>
                  <a:srgbClr val="0645AD"/>
                </a:solidFill>
                <a:hlinkClick r:id="rId10"/>
              </a:rPr>
              <a:t>instructions</a:t>
            </a:r>
            <a:r>
              <a:rPr sz="2000" dirty="0">
                <a:solidFill>
                  <a:srgbClr val="252525"/>
                </a:solidFill>
              </a:rPr>
              <a:t>,</a:t>
            </a:r>
          </a:p>
          <a:p>
            <a:pPr marL="305650" indent="-305650" defTabSz="402336">
              <a:spcBef>
                <a:spcPts val="600"/>
              </a:spcBef>
              <a:buSzPct val="80000"/>
              <a:defRPr sz="1800">
                <a:solidFill>
                  <a:srgbClr val="000000"/>
                </a:solidFill>
              </a:defRPr>
            </a:pPr>
            <a:r>
              <a:rPr sz="2000" dirty="0">
                <a:solidFill>
                  <a:srgbClr val="252525"/>
                </a:solidFill>
              </a:rPr>
              <a:t>external </a:t>
            </a:r>
            <a:r>
              <a:rPr sz="2000" dirty="0">
                <a:solidFill>
                  <a:srgbClr val="0645AD"/>
                </a:solidFill>
                <a:hlinkClick r:id="rId11"/>
              </a:rPr>
              <a:t>mass storage</a:t>
            </a:r>
            <a:endParaRPr sz="2000" dirty="0">
              <a:solidFill>
                <a:srgbClr val="252525"/>
              </a:solidFill>
            </a:endParaRPr>
          </a:p>
          <a:p>
            <a:pPr marL="305650" indent="-305650" defTabSz="402336">
              <a:spcBef>
                <a:spcPts val="600"/>
              </a:spcBef>
              <a:buSzPct val="80000"/>
              <a:defRPr sz="1800">
                <a:solidFill>
                  <a:srgbClr val="000000"/>
                </a:solidFill>
              </a:defRPr>
            </a:pPr>
            <a:r>
              <a:rPr sz="2000" dirty="0">
                <a:solidFill>
                  <a:srgbClr val="0645AD"/>
                </a:solidFill>
                <a:hlinkClick r:id="rId12"/>
              </a:rPr>
              <a:t>input and output</a:t>
            </a:r>
            <a:r>
              <a:rPr sz="2000" dirty="0">
                <a:solidFill>
                  <a:srgbClr val="252525"/>
                </a:solidFill>
              </a:rPr>
              <a:t> mechanisms.</a:t>
            </a:r>
          </a:p>
        </p:txBody>
      </p:sp>
      <p:sp>
        <p:nvSpPr>
          <p:cNvPr id="3" name="文本框 2"/>
          <p:cNvSpPr txBox="1"/>
          <p:nvPr/>
        </p:nvSpPr>
        <p:spPr>
          <a:xfrm>
            <a:off x="302655" y="1352601"/>
            <a:ext cx="5143499" cy="1892826"/>
          </a:xfrm>
          <a:prstGeom prst="rect">
            <a:avLst/>
          </a:prstGeom>
          <a:noFill/>
        </p:spPr>
        <p:txBody>
          <a:bodyPr wrap="square" rtlCol="0">
            <a:spAutoFit/>
          </a:bodyPr>
          <a:lstStyle/>
          <a:p>
            <a:pPr lvl="0" defTabSz="402336">
              <a:spcBef>
                <a:spcPts val="600"/>
              </a:spcBef>
              <a:defRPr sz="1800">
                <a:solidFill>
                  <a:srgbClr val="000000"/>
                </a:solidFill>
              </a:defRPr>
            </a:pPr>
            <a:r>
              <a:rPr lang="zh-CN" altLang="en-US" sz="2200" dirty="0">
                <a:solidFill>
                  <a:srgbClr val="252525"/>
                </a:solidFill>
                <a:latin typeface="华文新魏" panose="02010800040101010101" pitchFamily="2" charset="-122"/>
                <a:ea typeface="华文新魏" panose="02010800040101010101" pitchFamily="2" charset="-122"/>
              </a:rPr>
              <a:t>冯诺依曼结构</a:t>
            </a:r>
          </a:p>
          <a:p>
            <a:pPr lvl="0" defTabSz="402336">
              <a:spcBef>
                <a:spcPts val="600"/>
              </a:spcBef>
              <a:defRPr sz="1800">
                <a:solidFill>
                  <a:srgbClr val="000000"/>
                </a:solidFill>
              </a:defRPr>
            </a:pPr>
            <a:r>
              <a:rPr lang="en-US" altLang="zh-CN" sz="2200" dirty="0">
                <a:solidFill>
                  <a:srgbClr val="252525"/>
                </a:solidFill>
                <a:latin typeface="华文新魏" panose="02010800040101010101" pitchFamily="2" charset="-122"/>
                <a:ea typeface="华文新魏" panose="02010800040101010101" pitchFamily="2" charset="-122"/>
              </a:rPr>
              <a:t>Von Neumann Architecture describes a design architecture for an electronic </a:t>
            </a:r>
            <a:r>
              <a:rPr lang="en-US" altLang="zh-CN" sz="2200" dirty="0">
                <a:solidFill>
                  <a:srgbClr val="0645AD"/>
                </a:solidFill>
                <a:latin typeface="华文新魏" panose="02010800040101010101" pitchFamily="2" charset="-122"/>
                <a:ea typeface="华文新魏" panose="02010800040101010101" pitchFamily="2" charset="-122"/>
                <a:hlinkClick r:id="rId13"/>
              </a:rPr>
              <a:t>digital computer</a:t>
            </a:r>
            <a:r>
              <a:rPr lang="en-US" altLang="zh-CN" sz="2200" dirty="0">
                <a:solidFill>
                  <a:srgbClr val="252525"/>
                </a:solidFill>
                <a:latin typeface="华文新魏" panose="02010800040101010101" pitchFamily="2" charset="-122"/>
                <a:ea typeface="华文新魏" panose="02010800040101010101" pitchFamily="2" charset="-122"/>
              </a:rPr>
              <a:t> with parts consisting of </a:t>
            </a:r>
          </a:p>
          <a:p>
            <a:endParaRPr lang="zh-CN" altLang="en-US" sz="2400" dirty="0">
              <a:latin typeface="华文新魏" panose="02010800040101010101" pitchFamily="2" charset="-122"/>
              <a:ea typeface="华文新魏" panose="0201080004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个人计算机系统简介</a:t>
            </a:r>
            <a:r>
              <a:rPr lang="zh-CN" altLang="en-US" dirty="0"/>
              <a:t>（</a:t>
            </a:r>
            <a:r>
              <a:rPr lang="en-US" altLang="zh-CN" dirty="0"/>
              <a:t>2/2</a:t>
            </a:r>
            <a:r>
              <a:rPr lang="zh-CN" altLang="en-US" dirty="0"/>
              <a:t>）</a:t>
            </a:r>
          </a:p>
        </p:txBody>
      </p:sp>
      <p:sp>
        <p:nvSpPr>
          <p:cNvPr id="3" name="内容占位符 2"/>
          <p:cNvSpPr>
            <a:spLocks noGrp="1"/>
          </p:cNvSpPr>
          <p:nvPr>
            <p:ph idx="1"/>
          </p:nvPr>
        </p:nvSpPr>
        <p:spPr>
          <a:xfrm>
            <a:off x="368591" y="964493"/>
            <a:ext cx="7886700" cy="4351338"/>
          </a:xfrm>
        </p:spPr>
        <p:txBody>
          <a:bodyPr>
            <a:normAutofit/>
          </a:bodyPr>
          <a:lstStyle/>
          <a:p>
            <a:r>
              <a:rPr lang="en-US" altLang="zh-CN" dirty="0">
                <a:latin typeface="华文新魏" pitchFamily="2" charset="-122"/>
                <a:ea typeface="华文新魏" pitchFamily="2" charset="-122"/>
              </a:rPr>
              <a:t>Personal computer</a:t>
            </a:r>
            <a:r>
              <a:rPr lang="zh-CN" altLang="en-US" dirty="0">
                <a:latin typeface="华文新魏" pitchFamily="2" charset="-122"/>
                <a:ea typeface="华文新魏" pitchFamily="2" charset="-122"/>
              </a:rPr>
              <a:t>的组成（包括</a:t>
            </a:r>
            <a:r>
              <a:rPr lang="en-US" altLang="zh-CN" dirty="0">
                <a:latin typeface="华文新魏" pitchFamily="2" charset="-122"/>
                <a:ea typeface="华文新魏" pitchFamily="2" charset="-122"/>
              </a:rPr>
              <a:t>IBM-PC, Notebook or Laptop, Tablet PC, Pocket PC</a:t>
            </a:r>
            <a:r>
              <a:rPr lang="zh-CN" altLang="en-US" dirty="0">
                <a:latin typeface="华文新魏" pitchFamily="2" charset="-122"/>
                <a:ea typeface="华文新魏" pitchFamily="2" charset="-122"/>
              </a:rPr>
              <a:t>等</a:t>
            </a:r>
            <a:r>
              <a:rPr lang="en-US" altLang="zh-CN" dirty="0">
                <a:latin typeface="华文新魏" pitchFamily="2" charset="-122"/>
                <a:ea typeface="华文新魏" pitchFamily="2" charset="-122"/>
              </a:rPr>
              <a:t>)</a:t>
            </a:r>
          </a:p>
          <a:p>
            <a:pPr lvl="1">
              <a:buFont typeface="Arial" pitchFamily="34" charset="0"/>
              <a:buChar char="•"/>
            </a:pP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CPU</a:t>
            </a:r>
            <a:r>
              <a:rPr lang="zh-CN" altLang="en-US" dirty="0">
                <a:latin typeface="华文新魏" pitchFamily="2" charset="-122"/>
                <a:ea typeface="华文新魏" pitchFamily="2" charset="-122"/>
              </a:rPr>
              <a:t>：中央处理器</a:t>
            </a:r>
          </a:p>
          <a:p>
            <a:pPr lvl="1">
              <a:buFont typeface="Arial" pitchFamily="34" charset="0"/>
              <a:buChar char="•"/>
            </a:pP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Motherboard</a:t>
            </a:r>
            <a:r>
              <a:rPr lang="zh-CN" altLang="en-US" dirty="0">
                <a:latin typeface="华文新魏" pitchFamily="2" charset="-122"/>
                <a:ea typeface="华文新魏" pitchFamily="2" charset="-122"/>
              </a:rPr>
              <a:t>：主板</a:t>
            </a:r>
          </a:p>
          <a:p>
            <a:pPr lvl="1">
              <a:buFont typeface="Arial" pitchFamily="34" charset="0"/>
              <a:buChar char="•"/>
            </a:pP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Main memory</a:t>
            </a:r>
            <a:r>
              <a:rPr lang="zh-CN" altLang="en-US" dirty="0">
                <a:latin typeface="华文新魏" pitchFamily="2" charset="-122"/>
                <a:ea typeface="华文新魏" pitchFamily="2" charset="-122"/>
              </a:rPr>
              <a:t>：内存</a:t>
            </a:r>
          </a:p>
          <a:p>
            <a:pPr lvl="1">
              <a:buFont typeface="Arial" pitchFamily="34" charset="0"/>
              <a:buChar char="•"/>
            </a:pP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Hard disk</a:t>
            </a:r>
            <a:r>
              <a:rPr lang="zh-CN" altLang="en-US" dirty="0">
                <a:latin typeface="华文新魏" pitchFamily="2" charset="-122"/>
                <a:ea typeface="华文新魏" pitchFamily="2" charset="-122"/>
              </a:rPr>
              <a:t>：硬盘</a:t>
            </a:r>
          </a:p>
          <a:p>
            <a:pPr lvl="1">
              <a:buFont typeface="Arial" pitchFamily="34" charset="0"/>
              <a:buChar char="•"/>
            </a:pP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Video card</a:t>
            </a:r>
            <a:r>
              <a:rPr lang="zh-CN" altLang="en-US" dirty="0">
                <a:latin typeface="华文新魏" pitchFamily="2" charset="-122"/>
                <a:ea typeface="华文新魏" pitchFamily="2" charset="-122"/>
              </a:rPr>
              <a:t>：视频卡</a:t>
            </a:r>
          </a:p>
          <a:p>
            <a:pPr lvl="1">
              <a:buFont typeface="Arial" pitchFamily="34" charset="0"/>
              <a:buChar char="•"/>
            </a:pPr>
            <a:r>
              <a:rPr lang="zh-CN" altLang="en-US" dirty="0">
                <a:latin typeface="华文新魏" pitchFamily="2" charset="-122"/>
                <a:ea typeface="华文新魏" pitchFamily="2" charset="-122"/>
              </a:rPr>
              <a:t> 辅助设备：网卡、声卡等（现在一般集成在主板上）</a:t>
            </a:r>
          </a:p>
          <a:p>
            <a:pPr lvl="1">
              <a:buFont typeface="Arial" pitchFamily="34" charset="0"/>
              <a:buChar char="•"/>
            </a:pPr>
            <a:r>
              <a:rPr lang="zh-CN" altLang="en-US" dirty="0">
                <a:latin typeface="华文新魏" pitchFamily="2" charset="-122"/>
                <a:ea typeface="华文新魏" pitchFamily="2" charset="-122"/>
              </a:rPr>
              <a:t> 输入设备：键盘，鼠标等</a:t>
            </a:r>
          </a:p>
          <a:p>
            <a:pPr lvl="1">
              <a:buFont typeface="Arial" pitchFamily="34" charset="0"/>
              <a:buChar char="•"/>
            </a:pPr>
            <a:r>
              <a:rPr lang="zh-CN" altLang="en-US" dirty="0">
                <a:latin typeface="华文新魏" pitchFamily="2" charset="-122"/>
                <a:ea typeface="华文新魏" pitchFamily="2" charset="-122"/>
              </a:rPr>
              <a:t> 输出设备：显示器，音响等</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18</a:t>
            </a:fld>
            <a:endParaRPr lang="zh-CN" altLang="en-US" dirty="0"/>
          </a:p>
        </p:txBody>
      </p:sp>
      <p:pic>
        <p:nvPicPr>
          <p:cNvPr id="8194" name="Picture 2"/>
          <p:cNvPicPr>
            <a:picLocks noChangeAspect="1" noChangeArrowheads="1"/>
          </p:cNvPicPr>
          <p:nvPr/>
        </p:nvPicPr>
        <p:blipFill>
          <a:blip r:embed="rId2" cstate="print"/>
          <a:srcRect/>
          <a:stretch>
            <a:fillRect/>
          </a:stretch>
        </p:blipFill>
        <p:spPr bwMode="auto">
          <a:xfrm>
            <a:off x="1195780" y="4853468"/>
            <a:ext cx="2736175" cy="1606055"/>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cstate="print"/>
          <a:srcRect/>
          <a:stretch>
            <a:fillRect/>
          </a:stretch>
        </p:blipFill>
        <p:spPr bwMode="auto">
          <a:xfrm>
            <a:off x="4722914" y="4061043"/>
            <a:ext cx="3295857" cy="2509575"/>
          </a:xfrm>
          <a:prstGeom prst="rect">
            <a:avLst/>
          </a:prstGeom>
          <a:noFill/>
          <a:ln w="9525">
            <a:noFill/>
            <a:miter lim="800000"/>
            <a:headEnd/>
            <a:tailEnd/>
          </a:ln>
          <a:effectLst/>
        </p:spPr>
      </p:pic>
      <p:pic>
        <p:nvPicPr>
          <p:cNvPr id="8196" name="Picture 4"/>
          <p:cNvPicPr>
            <a:picLocks noChangeAspect="1" noChangeArrowheads="1"/>
          </p:cNvPicPr>
          <p:nvPr/>
        </p:nvPicPr>
        <p:blipFill>
          <a:blip r:embed="rId4" cstate="print"/>
          <a:srcRect/>
          <a:stretch>
            <a:fillRect/>
          </a:stretch>
        </p:blipFill>
        <p:spPr bwMode="auto">
          <a:xfrm>
            <a:off x="4722914" y="1817982"/>
            <a:ext cx="2424465" cy="1500888"/>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图形系统的基本构成</a:t>
            </a:r>
            <a:br>
              <a:rPr lang="zh-CN" dirty="0"/>
            </a:b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19</a:t>
            </a:fld>
            <a:endParaRPr lang="zh-CN" altLang="en-US" dirty="0"/>
          </a:p>
        </p:txBody>
      </p:sp>
      <p:pic>
        <p:nvPicPr>
          <p:cNvPr id="9219" name="Picture 3"/>
          <p:cNvPicPr>
            <a:picLocks noChangeAspect="1" noChangeArrowheads="1"/>
          </p:cNvPicPr>
          <p:nvPr/>
        </p:nvPicPr>
        <p:blipFill>
          <a:blip r:embed="rId2" cstate="print"/>
          <a:srcRect/>
          <a:stretch>
            <a:fillRect/>
          </a:stretch>
        </p:blipFill>
        <p:spPr bwMode="auto">
          <a:xfrm>
            <a:off x="967746" y="2242964"/>
            <a:ext cx="7110852" cy="3246143"/>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altLang="zh-CN" dirty="0"/>
              <a:t>Chapter 1</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a:t>
            </a:fld>
            <a:endParaRPr lang="zh-CN" altLang="en-US"/>
          </a:p>
        </p:txBody>
      </p:sp>
      <p:sp>
        <p:nvSpPr>
          <p:cNvPr id="8" name="文本框 7"/>
          <p:cNvSpPr txBox="1"/>
          <p:nvPr/>
        </p:nvSpPr>
        <p:spPr>
          <a:xfrm>
            <a:off x="2405936" y="3389111"/>
            <a:ext cx="4339650"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计算机图形学的应用</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1</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像素与光栅</a:t>
            </a:r>
            <a:endParaRPr lang="zh-CN" altLang="en-US" dirty="0"/>
          </a:p>
        </p:txBody>
      </p:sp>
      <p:sp>
        <p:nvSpPr>
          <p:cNvPr id="3" name="内容占位符 2"/>
          <p:cNvSpPr>
            <a:spLocks noGrp="1"/>
          </p:cNvSpPr>
          <p:nvPr>
            <p:ph idx="1"/>
          </p:nvPr>
        </p:nvSpPr>
        <p:spPr>
          <a:xfrm>
            <a:off x="628650" y="1316831"/>
            <a:ext cx="7886700" cy="1300534"/>
          </a:xfrm>
        </p:spPr>
        <p:txBody>
          <a:bodyPr/>
          <a:lstStyle/>
          <a:p>
            <a:r>
              <a:rPr lang="zh-CN" altLang="en-US" dirty="0"/>
              <a:t>像素（</a:t>
            </a:r>
            <a:r>
              <a:rPr lang="en-US" altLang="zh-CN" dirty="0"/>
              <a:t>pixels</a:t>
            </a:r>
            <a:r>
              <a:rPr lang="zh-CN" altLang="en-US" dirty="0"/>
              <a:t>）：图像的基本单元</a:t>
            </a:r>
          </a:p>
          <a:p>
            <a:r>
              <a:rPr lang="zh-CN" altLang="en-US" dirty="0"/>
              <a:t>光栅（</a:t>
            </a:r>
            <a:r>
              <a:rPr lang="en-US" altLang="zh-CN" dirty="0"/>
              <a:t>raster</a:t>
            </a:r>
            <a:r>
              <a:rPr lang="zh-CN" altLang="en-US" dirty="0"/>
              <a:t>）：像素的阵列</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20</a:t>
            </a:fld>
            <a:endParaRPr lang="zh-CN" altLang="en-US" dirty="0"/>
          </a:p>
        </p:txBody>
      </p:sp>
      <p:pic>
        <p:nvPicPr>
          <p:cNvPr id="10243" name="Picture 3" descr="E:\CG\交互式计算机图形学—基于OpenGL着色器的自顶向下方法（第六版）\Figures\CHAPTER01 JPEG\AN01F02A.jpg"/>
          <p:cNvPicPr>
            <a:picLocks noChangeAspect="1" noChangeArrowheads="1"/>
          </p:cNvPicPr>
          <p:nvPr/>
        </p:nvPicPr>
        <p:blipFill>
          <a:blip r:embed="rId2" cstate="print"/>
          <a:srcRect/>
          <a:stretch>
            <a:fillRect/>
          </a:stretch>
        </p:blipFill>
        <p:spPr bwMode="auto">
          <a:xfrm>
            <a:off x="1056663" y="2464981"/>
            <a:ext cx="3767007" cy="3836430"/>
          </a:xfrm>
          <a:prstGeom prst="rect">
            <a:avLst/>
          </a:prstGeom>
          <a:noFill/>
        </p:spPr>
      </p:pic>
      <p:pic>
        <p:nvPicPr>
          <p:cNvPr id="10244" name="Picture 4" descr="E:\CG\交互式计算机图形学—基于OpenGL着色器的自顶向下方法（第六版）\Figures\CHAPTER01 JPEG\AN01F02B.jpg"/>
          <p:cNvPicPr>
            <a:picLocks noChangeAspect="1" noChangeArrowheads="1"/>
          </p:cNvPicPr>
          <p:nvPr/>
        </p:nvPicPr>
        <p:blipFill>
          <a:blip r:embed="rId3" cstate="print"/>
          <a:srcRect/>
          <a:stretch>
            <a:fillRect/>
          </a:stretch>
        </p:blipFill>
        <p:spPr bwMode="auto">
          <a:xfrm>
            <a:off x="5432683" y="3363984"/>
            <a:ext cx="2697858" cy="2038525"/>
          </a:xfrm>
          <a:prstGeom prst="rect">
            <a:avLst/>
          </a:prstGeom>
          <a:noFill/>
        </p:spPr>
      </p:pic>
      <p:cxnSp>
        <p:nvCxnSpPr>
          <p:cNvPr id="9" name="直接箭头连接符 8"/>
          <p:cNvCxnSpPr/>
          <p:nvPr/>
        </p:nvCxnSpPr>
        <p:spPr>
          <a:xfrm flipV="1">
            <a:off x="3993160" y="3389153"/>
            <a:ext cx="1426128" cy="57045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4009938" y="4328719"/>
            <a:ext cx="1442906" cy="10570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帧缓冲区</a:t>
            </a:r>
            <a:endParaRPr lang="zh-CN" altLang="en-US" dirty="0"/>
          </a:p>
        </p:txBody>
      </p:sp>
      <p:sp>
        <p:nvSpPr>
          <p:cNvPr id="3" name="内容占位符 2"/>
          <p:cNvSpPr>
            <a:spLocks noGrp="1"/>
          </p:cNvSpPr>
          <p:nvPr>
            <p:ph idx="1"/>
          </p:nvPr>
        </p:nvSpPr>
        <p:spPr>
          <a:xfrm>
            <a:off x="628650" y="1048624"/>
            <a:ext cx="8037178" cy="5318619"/>
          </a:xfrm>
        </p:spPr>
        <p:txBody>
          <a:bodyPr>
            <a:normAutofit lnSpcReduction="10000"/>
          </a:bodyPr>
          <a:lstStyle/>
          <a:p>
            <a:pPr>
              <a:lnSpc>
                <a:spcPct val="100000"/>
              </a:lnSpc>
            </a:pPr>
            <a:r>
              <a:rPr lang="zh-CN" altLang="en-US" dirty="0">
                <a:latin typeface="华文新魏" pitchFamily="2" charset="-122"/>
                <a:ea typeface="华文新魏" pitchFamily="2" charset="-122"/>
              </a:rPr>
              <a:t>帧缓冲区（</a:t>
            </a:r>
            <a:r>
              <a:rPr lang="en-US" altLang="zh-CN" dirty="0">
                <a:latin typeface="华文新魏" pitchFamily="2" charset="-122"/>
                <a:ea typeface="华文新魏" pitchFamily="2" charset="-122"/>
              </a:rPr>
              <a:t>frame buffer</a:t>
            </a:r>
            <a:r>
              <a:rPr lang="zh-CN" altLang="en-US" dirty="0">
                <a:latin typeface="华文新魏" pitchFamily="2" charset="-122"/>
                <a:ea typeface="华文新魏" pitchFamily="2" charset="-122"/>
              </a:rPr>
              <a:t>）：存储屏幕上像素的颜色信息</a:t>
            </a:r>
          </a:p>
          <a:p>
            <a:pPr>
              <a:lnSpc>
                <a:spcPct val="100000"/>
              </a:lnSpc>
            </a:pPr>
            <a:r>
              <a:rPr lang="zh-CN" altLang="en-US" dirty="0">
                <a:latin typeface="华文新魏" pitchFamily="2" charset="-122"/>
                <a:ea typeface="华文新魏" pitchFamily="2" charset="-122"/>
              </a:rPr>
              <a:t>分辨率（</a:t>
            </a:r>
            <a:r>
              <a:rPr lang="en-US" altLang="zh-CN" dirty="0">
                <a:latin typeface="华文新魏" pitchFamily="2" charset="-122"/>
                <a:ea typeface="华文新魏" pitchFamily="2" charset="-122"/>
              </a:rPr>
              <a:t>resolution</a:t>
            </a:r>
            <a:r>
              <a:rPr lang="zh-CN" altLang="en-US" dirty="0">
                <a:latin typeface="华文新魏" pitchFamily="2" charset="-122"/>
                <a:ea typeface="华文新魏" pitchFamily="2" charset="-122"/>
              </a:rPr>
              <a:t>）：帧缓冲区像素的个数</a:t>
            </a:r>
          </a:p>
          <a:p>
            <a:pPr>
              <a:lnSpc>
                <a:spcPct val="100000"/>
              </a:lnSpc>
            </a:pPr>
            <a:r>
              <a:rPr lang="zh-CN" altLang="en-US" dirty="0">
                <a:latin typeface="华文新魏" pitchFamily="2" charset="-122"/>
                <a:ea typeface="华文新魏" pitchFamily="2" charset="-122"/>
              </a:rPr>
              <a:t>颜色深度：每个像素的位数</a:t>
            </a:r>
          </a:p>
          <a:p>
            <a:pPr lvl="1">
              <a:lnSpc>
                <a:spcPct val="100000"/>
              </a:lnSpc>
            </a:pPr>
            <a:r>
              <a:rPr lang="zh-CN" altLang="en-US" dirty="0">
                <a:latin typeface="华文新魏" pitchFamily="2" charset="-122"/>
                <a:ea typeface="华文新魏" pitchFamily="2" charset="-122"/>
              </a:rPr>
              <a:t>真彩色（</a:t>
            </a:r>
            <a:r>
              <a:rPr lang="en-US" altLang="zh-CN" dirty="0">
                <a:latin typeface="华文新魏" pitchFamily="2" charset="-122"/>
                <a:ea typeface="华文新魏" pitchFamily="2" charset="-122"/>
              </a:rPr>
              <a:t>true color</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24</a:t>
            </a:r>
            <a:r>
              <a:rPr lang="zh-CN" altLang="en-US" dirty="0">
                <a:latin typeface="华文新魏" pitchFamily="2" charset="-122"/>
                <a:ea typeface="华文新魏" pitchFamily="2" charset="-122"/>
              </a:rPr>
              <a:t>位， </a:t>
            </a:r>
            <a:r>
              <a:rPr lang="en-US" altLang="zh-CN" dirty="0">
                <a:latin typeface="华文新魏" pitchFamily="2" charset="-122"/>
                <a:ea typeface="华文新魏" pitchFamily="2" charset="-122"/>
              </a:rPr>
              <a:t>2</a:t>
            </a:r>
            <a:r>
              <a:rPr lang="en-US" altLang="zh-CN" baseline="30000" dirty="0">
                <a:latin typeface="华文新魏" pitchFamily="2" charset="-122"/>
                <a:ea typeface="华文新魏" pitchFamily="2" charset="-122"/>
              </a:rPr>
              <a:t>24</a:t>
            </a:r>
            <a:r>
              <a:rPr lang="en-US" altLang="zh-CN" dirty="0">
                <a:latin typeface="华文新魏" pitchFamily="2" charset="-122"/>
                <a:ea typeface="华文新魏" pitchFamily="2" charset="-122"/>
              </a:rPr>
              <a:t> </a:t>
            </a:r>
            <a:r>
              <a:rPr lang="zh-CN" altLang="en-US" dirty="0">
                <a:latin typeface="华文新魏" pitchFamily="2" charset="-122"/>
                <a:ea typeface="华文新魏" pitchFamily="2" charset="-122"/>
              </a:rPr>
              <a:t>种颜色。也称为</a:t>
            </a:r>
            <a:r>
              <a:rPr lang="en-US" altLang="zh-CN" dirty="0">
                <a:latin typeface="华文新魏" pitchFamily="2" charset="-122"/>
                <a:ea typeface="华文新魏" pitchFamily="2" charset="-122"/>
              </a:rPr>
              <a:t>RGB-</a:t>
            </a:r>
            <a:r>
              <a:rPr lang="zh-CN" altLang="en-US" dirty="0">
                <a:latin typeface="华文新魏" pitchFamily="2" charset="-122"/>
                <a:ea typeface="华文新魏" pitchFamily="2" charset="-122"/>
              </a:rPr>
              <a:t>颜色，每个像素被赋予红、绿、蓝三基色颜色组（各</a:t>
            </a:r>
            <a:r>
              <a:rPr lang="en-US" altLang="zh-CN" dirty="0">
                <a:latin typeface="华文新魏" pitchFamily="2" charset="-122"/>
                <a:ea typeface="华文新魏" pitchFamily="2" charset="-122"/>
              </a:rPr>
              <a:t>8</a:t>
            </a:r>
            <a:r>
              <a:rPr lang="zh-CN" altLang="en-US" dirty="0">
                <a:latin typeface="华文新魏" pitchFamily="2" charset="-122"/>
                <a:ea typeface="华文新魏" pitchFamily="2" charset="-122"/>
              </a:rPr>
              <a:t>位）</a:t>
            </a:r>
          </a:p>
          <a:p>
            <a:pPr lvl="1">
              <a:lnSpc>
                <a:spcPct val="100000"/>
              </a:lnSpc>
            </a:pPr>
            <a:r>
              <a:rPr lang="zh-CN" altLang="en-US" dirty="0">
                <a:latin typeface="华文新魏" pitchFamily="2" charset="-122"/>
                <a:ea typeface="华文新魏" pitchFamily="2" charset="-122"/>
              </a:rPr>
              <a:t>真彩色（</a:t>
            </a:r>
            <a:r>
              <a:rPr lang="en-US" altLang="zh-CN" dirty="0">
                <a:latin typeface="华文新魏" pitchFamily="2" charset="-122"/>
                <a:ea typeface="华文新魏" pitchFamily="2" charset="-122"/>
              </a:rPr>
              <a:t>true color</a:t>
            </a: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32</a:t>
            </a:r>
            <a:r>
              <a:rPr lang="zh-CN" altLang="en-US" dirty="0">
                <a:latin typeface="华文新魏" pitchFamily="2" charset="-122"/>
                <a:ea typeface="华文新魏" pitchFamily="2" charset="-122"/>
              </a:rPr>
              <a:t>位，红、绿、蓝三基色颜色组（各</a:t>
            </a:r>
            <a:r>
              <a:rPr lang="en-US" altLang="zh-CN" dirty="0">
                <a:latin typeface="华文新魏" pitchFamily="2" charset="-122"/>
                <a:ea typeface="华文新魏" pitchFamily="2" charset="-122"/>
              </a:rPr>
              <a:t>8</a:t>
            </a:r>
            <a:r>
              <a:rPr lang="zh-CN" altLang="en-US" dirty="0">
                <a:latin typeface="华文新魏" pitchFamily="2" charset="-122"/>
                <a:ea typeface="华文新魏" pitchFamily="2" charset="-122"/>
              </a:rPr>
              <a:t>位）＋</a:t>
            </a:r>
            <a:r>
              <a:rPr lang="en-US" altLang="zh-CN" dirty="0">
                <a:latin typeface="华文新魏" pitchFamily="2" charset="-122"/>
                <a:ea typeface="华文新魏" pitchFamily="2" charset="-122"/>
              </a:rPr>
              <a:t>alpha</a:t>
            </a:r>
            <a:r>
              <a:rPr lang="zh-CN" altLang="en-US" dirty="0">
                <a:latin typeface="华文新魏" pitchFamily="2" charset="-122"/>
                <a:ea typeface="华文新魏" pitchFamily="2" charset="-122"/>
              </a:rPr>
              <a:t>组（</a:t>
            </a:r>
            <a:r>
              <a:rPr lang="en-US" altLang="zh-CN" dirty="0">
                <a:latin typeface="华文新魏" pitchFamily="2" charset="-122"/>
                <a:ea typeface="华文新魏" pitchFamily="2" charset="-122"/>
              </a:rPr>
              <a:t>8</a:t>
            </a:r>
            <a:r>
              <a:rPr lang="zh-CN" altLang="en-US" dirty="0">
                <a:latin typeface="华文新魏" pitchFamily="2" charset="-122"/>
                <a:ea typeface="华文新魏" pitchFamily="2" charset="-122"/>
              </a:rPr>
              <a:t>位）</a:t>
            </a:r>
          </a:p>
          <a:p>
            <a:pPr>
              <a:lnSpc>
                <a:spcPct val="100000"/>
              </a:lnSpc>
            </a:pPr>
            <a:r>
              <a:rPr lang="zh-CN" altLang="en-US" dirty="0">
                <a:latin typeface="华文新魏" pitchFamily="2" charset="-122"/>
                <a:ea typeface="华文新魏" pitchFamily="2" charset="-122"/>
              </a:rPr>
              <a:t>光栅化（</a:t>
            </a:r>
            <a:r>
              <a:rPr lang="en-US" altLang="zh-CN" sz="2802" dirty="0">
                <a:solidFill>
                  <a:srgbClr val="000000"/>
                </a:solidFill>
                <a:latin typeface="华文新魏" pitchFamily="18" charset="0"/>
                <a:cs typeface="华文新魏" pitchFamily="18" charset="0"/>
              </a:rPr>
              <a:t> </a:t>
            </a:r>
            <a:r>
              <a:rPr lang="en-US" altLang="zh-CN" sz="2802" dirty="0" err="1">
                <a:solidFill>
                  <a:srgbClr val="000000"/>
                </a:solidFill>
                <a:latin typeface="华文新魏" pitchFamily="18" charset="0"/>
                <a:cs typeface="华文新魏" pitchFamily="18" charset="0"/>
              </a:rPr>
              <a:t>rasterization</a:t>
            </a:r>
            <a:r>
              <a:rPr lang="en-US" altLang="zh-CN" dirty="0">
                <a:latin typeface="华文新魏" pitchFamily="2" charset="-122"/>
                <a:ea typeface="华文新魏" pitchFamily="2" charset="-122"/>
              </a:rPr>
              <a:t> or scan conversion</a:t>
            </a:r>
            <a:r>
              <a:rPr lang="zh-CN" altLang="en-US" dirty="0">
                <a:latin typeface="华文新魏" pitchFamily="2" charset="-122"/>
                <a:ea typeface="华文新魏" pitchFamily="2" charset="-122"/>
              </a:rPr>
              <a:t>）：几何实体转化为像素颜色和位置的过程</a:t>
            </a:r>
          </a:p>
          <a:p>
            <a:pPr>
              <a:lnSpc>
                <a:spcPct val="100000"/>
              </a:lnSpc>
            </a:pPr>
            <a:r>
              <a:rPr lang="zh-CN" altLang="en-US" dirty="0">
                <a:latin typeface="华文新魏" pitchFamily="2" charset="-122"/>
                <a:ea typeface="华文新魏" pitchFamily="2" charset="-122"/>
              </a:rPr>
              <a:t>图像处理单元（</a:t>
            </a:r>
            <a:r>
              <a:rPr lang="en-US" altLang="zh-CN" dirty="0">
                <a:latin typeface="华文新魏" pitchFamily="2" charset="-122"/>
                <a:ea typeface="华文新魏" pitchFamily="2" charset="-122"/>
              </a:rPr>
              <a:t>Graphics Processing Units abbr.GPU</a:t>
            </a:r>
            <a:r>
              <a:rPr lang="zh-CN" altLang="en-US" dirty="0">
                <a:latin typeface="华文新魏" pitchFamily="2" charset="-122"/>
                <a:ea typeface="华文新魏" pitchFamily="2" charset="-122"/>
              </a:rPr>
              <a:t>）</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21</a:t>
            </a:fld>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显示设备</a:t>
            </a:r>
            <a:endParaRPr lang="zh-CN" altLang="en-US" dirty="0"/>
          </a:p>
        </p:txBody>
      </p:sp>
      <p:sp>
        <p:nvSpPr>
          <p:cNvPr id="3" name="内容占位符 2"/>
          <p:cNvSpPr>
            <a:spLocks noGrp="1"/>
          </p:cNvSpPr>
          <p:nvPr>
            <p:ph idx="1"/>
          </p:nvPr>
        </p:nvSpPr>
        <p:spPr>
          <a:xfrm>
            <a:off x="628650" y="1316831"/>
            <a:ext cx="3364510" cy="4351338"/>
          </a:xfrm>
        </p:spPr>
        <p:txBody>
          <a:bodyPr/>
          <a:lstStyle/>
          <a:p>
            <a:r>
              <a:rPr lang="zh-CN" altLang="en-US" dirty="0">
                <a:latin typeface="华文新魏" pitchFamily="2" charset="-122"/>
                <a:ea typeface="华文新魏" pitchFamily="2" charset="-122"/>
              </a:rPr>
              <a:t> 平板显示器</a:t>
            </a:r>
          </a:p>
          <a:p>
            <a:pPr lvl="1">
              <a:lnSpc>
                <a:spcPct val="100000"/>
              </a:lnSpc>
            </a:pPr>
            <a:r>
              <a:rPr lang="zh-CN" altLang="en-US" dirty="0">
                <a:latin typeface="华文新魏" pitchFamily="2" charset="-122"/>
                <a:ea typeface="华文新魏" pitchFamily="2" charset="-122"/>
              </a:rPr>
              <a:t> </a:t>
            </a:r>
            <a:r>
              <a:rPr lang="en-US" altLang="zh-CN" dirty="0"/>
              <a:t>LED/LCD</a:t>
            </a:r>
            <a:r>
              <a:rPr lang="zh-CN" altLang="en-US" dirty="0"/>
              <a:t>显示器</a:t>
            </a:r>
            <a:endParaRPr lang="en-US" altLang="zh-CN" dirty="0"/>
          </a:p>
          <a:p>
            <a:pPr lvl="1">
              <a:lnSpc>
                <a:spcPct val="100000"/>
              </a:lnSpc>
            </a:pPr>
            <a:r>
              <a:rPr lang="zh-CN" altLang="en-US" dirty="0">
                <a:latin typeface="华文新魏" pitchFamily="2" charset="-122"/>
                <a:ea typeface="华文新魏" pitchFamily="2" charset="-122"/>
              </a:rPr>
              <a:t> 等离子显示器</a:t>
            </a:r>
          </a:p>
          <a:p>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CRT</a:t>
            </a:r>
            <a:r>
              <a:rPr lang="zh-CN" altLang="en-US" dirty="0">
                <a:latin typeface="华文新魏" pitchFamily="2" charset="-122"/>
                <a:ea typeface="华文新魏" pitchFamily="2" charset="-122"/>
              </a:rPr>
              <a:t>显示器</a:t>
            </a:r>
          </a:p>
          <a:p>
            <a:r>
              <a:rPr lang="zh-CN" altLang="en-US" dirty="0">
                <a:latin typeface="华文新魏" pitchFamily="2" charset="-122"/>
                <a:ea typeface="华文新魏" pitchFamily="2" charset="-122"/>
              </a:rPr>
              <a:t> 激光打印机</a:t>
            </a:r>
          </a:p>
          <a:p>
            <a:r>
              <a:rPr lang="zh-CN" altLang="en-US" dirty="0">
                <a:latin typeface="华文新魏" pitchFamily="2" charset="-122"/>
                <a:ea typeface="华文新魏" pitchFamily="2" charset="-122"/>
              </a:rPr>
              <a:t> 喷墨打印机</a:t>
            </a:r>
          </a:p>
          <a:p>
            <a:r>
              <a:rPr lang="zh-CN" altLang="en-US" dirty="0">
                <a:latin typeface="华文新魏" pitchFamily="2" charset="-122"/>
                <a:ea typeface="华文新魏" pitchFamily="2" charset="-122"/>
              </a:rPr>
              <a:t> 三维打印机</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22</a:t>
            </a:fld>
            <a:endParaRPr lang="zh-CN" altLang="en-US" dirty="0"/>
          </a:p>
        </p:txBody>
      </p:sp>
      <p:pic>
        <p:nvPicPr>
          <p:cNvPr id="11266" name="Picture 2"/>
          <p:cNvPicPr>
            <a:picLocks noChangeAspect="1" noChangeArrowheads="1"/>
          </p:cNvPicPr>
          <p:nvPr/>
        </p:nvPicPr>
        <p:blipFill>
          <a:blip r:embed="rId2" cstate="print"/>
          <a:srcRect/>
          <a:stretch>
            <a:fillRect/>
          </a:stretch>
        </p:blipFill>
        <p:spPr bwMode="auto">
          <a:xfrm>
            <a:off x="3831526" y="1350628"/>
            <a:ext cx="4934446" cy="2858636"/>
          </a:xfrm>
          <a:prstGeom prst="rect">
            <a:avLst/>
          </a:prstGeom>
          <a:noFill/>
          <a:ln w="9525">
            <a:noFill/>
            <a:miter lim="800000"/>
            <a:headEnd/>
            <a:tailEnd/>
          </a:ln>
          <a:effectLst/>
        </p:spPr>
      </p:pic>
      <p:sp>
        <p:nvSpPr>
          <p:cNvPr id="6" name="矩形 5"/>
          <p:cNvSpPr/>
          <p:nvPr/>
        </p:nvSpPr>
        <p:spPr>
          <a:xfrm>
            <a:off x="3988965" y="4258916"/>
            <a:ext cx="4572000" cy="1477328"/>
          </a:xfrm>
          <a:prstGeom prst="rect">
            <a:avLst/>
          </a:prstGeom>
        </p:spPr>
        <p:txBody>
          <a:bodyPr>
            <a:spAutoFit/>
          </a:bodyPr>
          <a:lstStyle/>
          <a:p>
            <a:r>
              <a:rPr lang="en-US" altLang="zh-CN" dirty="0"/>
              <a:t>2012</a:t>
            </a:r>
            <a:r>
              <a:rPr lang="zh-CN" altLang="en-US" dirty="0"/>
              <a:t>年中央电视台春节联欢晚会上的</a:t>
            </a:r>
            <a:r>
              <a:rPr lang="en-US" altLang="zh-CN" dirty="0"/>
              <a:t>《</a:t>
            </a:r>
            <a:r>
              <a:rPr lang="zh-CN" altLang="en-US" dirty="0"/>
              <a:t>除夕</a:t>
            </a:r>
            <a:r>
              <a:rPr lang="en-US" altLang="zh-CN" dirty="0"/>
              <a:t>》</a:t>
            </a:r>
            <a:r>
              <a:rPr lang="zh-CN" altLang="en-US" dirty="0"/>
              <a:t>节目，舞台由</a:t>
            </a:r>
            <a:r>
              <a:rPr lang="en-US" altLang="zh-CN" dirty="0"/>
              <a:t>180</a:t>
            </a:r>
            <a:r>
              <a:rPr lang="zh-CN" altLang="en-US" dirty="0"/>
              <a:t>度三维全背景</a:t>
            </a:r>
            <a:r>
              <a:rPr lang="en-US" altLang="zh-CN" dirty="0"/>
              <a:t>6600</a:t>
            </a:r>
            <a:r>
              <a:rPr lang="zh-CN" altLang="en-US" dirty="0"/>
              <a:t>平米的巨型</a:t>
            </a:r>
            <a:r>
              <a:rPr lang="en-US" altLang="zh-CN" dirty="0"/>
              <a:t>LED</a:t>
            </a:r>
            <a:r>
              <a:rPr lang="zh-CN" altLang="en-US" dirty="0"/>
              <a:t>组成。另外，该晚会上萨顶顶的</a:t>
            </a:r>
            <a:r>
              <a:rPr lang="en-US" altLang="zh-CN" dirty="0"/>
              <a:t>《</a:t>
            </a:r>
            <a:r>
              <a:rPr lang="zh-CN" altLang="en-US" dirty="0"/>
              <a:t>万物生</a:t>
            </a:r>
            <a:r>
              <a:rPr lang="en-US" altLang="zh-CN" dirty="0"/>
              <a:t>》</a:t>
            </a:r>
            <a:r>
              <a:rPr lang="zh-CN" altLang="en-US" dirty="0"/>
              <a:t>节目，空灵的歌声加上</a:t>
            </a:r>
            <a:r>
              <a:rPr lang="en-US" altLang="zh-CN" dirty="0"/>
              <a:t>360</a:t>
            </a:r>
            <a:r>
              <a:rPr lang="zh-CN" altLang="en-US" dirty="0"/>
              <a:t>度全景显示的仙境般背景</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CRT</a:t>
            </a:r>
            <a:r>
              <a:rPr lang="zh-CN" dirty="0"/>
              <a:t>显示器原理</a:t>
            </a:r>
            <a:r>
              <a:rPr lang="zh-CN" altLang="en-US" dirty="0"/>
              <a:t>（</a:t>
            </a:r>
            <a:r>
              <a:rPr lang="en-US" altLang="zh-CN" dirty="0"/>
              <a:t>1/2</a:t>
            </a:r>
            <a:r>
              <a:rPr lang="zh-CN" altLang="en-US" dirty="0"/>
              <a:t>）</a:t>
            </a:r>
          </a:p>
        </p:txBody>
      </p:sp>
      <p:sp>
        <p:nvSpPr>
          <p:cNvPr id="3" name="内容占位符 2"/>
          <p:cNvSpPr>
            <a:spLocks noGrp="1"/>
          </p:cNvSpPr>
          <p:nvPr>
            <p:ph idx="1"/>
          </p:nvPr>
        </p:nvSpPr>
        <p:spPr>
          <a:xfrm>
            <a:off x="628650" y="1316831"/>
            <a:ext cx="7886700" cy="1971653"/>
          </a:xfrm>
        </p:spPr>
        <p:txBody>
          <a:bodyPr>
            <a:normAutofit/>
          </a:bodyPr>
          <a:lstStyle/>
          <a:p>
            <a:r>
              <a:rPr lang="zh-CN" altLang="en-US" dirty="0"/>
              <a:t>刷新式光栅扫描显示器：从帧缓冲区逐个取出像素并在屏幕上相应位置显示</a:t>
            </a:r>
          </a:p>
          <a:p>
            <a:pPr lvl="1"/>
            <a:r>
              <a:rPr lang="zh-CN" altLang="en-US" dirty="0"/>
              <a:t>刷新率（</a:t>
            </a:r>
            <a:r>
              <a:rPr lang="en-US" altLang="zh-CN" dirty="0"/>
              <a:t>refresh rate</a:t>
            </a:r>
            <a:r>
              <a:rPr lang="zh-CN" altLang="en-US" dirty="0"/>
              <a:t>，</a:t>
            </a:r>
            <a:r>
              <a:rPr lang="en-US" altLang="zh-CN" dirty="0"/>
              <a:t>Hz</a:t>
            </a:r>
            <a:r>
              <a:rPr lang="zh-CN" altLang="en-US" dirty="0"/>
              <a:t>）</a:t>
            </a:r>
          </a:p>
          <a:p>
            <a:pPr lvl="1"/>
            <a:r>
              <a:rPr lang="zh-CN" altLang="en-US" dirty="0"/>
              <a:t>隔行扫描与逐行扫描（</a:t>
            </a:r>
            <a:r>
              <a:rPr lang="en-US" altLang="zh-CN" dirty="0"/>
              <a:t>interlaced scan, non-interlaced or progressive scan</a:t>
            </a:r>
            <a:r>
              <a:rPr lang="zh-CN" altLang="en-US" dirty="0"/>
              <a:t>）</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23</a:t>
            </a:fld>
            <a:endParaRPr lang="zh-CN" altLang="en-US" dirty="0"/>
          </a:p>
        </p:txBody>
      </p:sp>
      <p:pic>
        <p:nvPicPr>
          <p:cNvPr id="6" name="Picture 6"/>
          <p:cNvPicPr>
            <a:picLocks noChangeAspect="1"/>
          </p:cNvPicPr>
          <p:nvPr/>
        </p:nvPicPr>
        <p:blipFill>
          <a:blip r:embed="rId2" cstate="print"/>
          <a:srcRect/>
          <a:stretch>
            <a:fillRect/>
          </a:stretch>
        </p:blipFill>
        <p:spPr bwMode="auto">
          <a:xfrm>
            <a:off x="1277923" y="3245141"/>
            <a:ext cx="5848350" cy="3157538"/>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CRT</a:t>
            </a:r>
            <a:r>
              <a:rPr lang="zh-CN" dirty="0"/>
              <a:t>显示器原理</a:t>
            </a:r>
            <a:r>
              <a:rPr lang="zh-CN" altLang="en-US" dirty="0"/>
              <a:t>（</a:t>
            </a:r>
            <a:r>
              <a:rPr lang="en-US" altLang="zh-CN" dirty="0"/>
              <a:t>2/2</a:t>
            </a:r>
            <a:r>
              <a:rPr lang="zh-CN" altLang="en-US" dirty="0"/>
              <a:t>）</a:t>
            </a:r>
          </a:p>
        </p:txBody>
      </p:sp>
      <p:sp>
        <p:nvSpPr>
          <p:cNvPr id="3" name="内容占位符 2"/>
          <p:cNvSpPr>
            <a:spLocks noGrp="1"/>
          </p:cNvSpPr>
          <p:nvPr>
            <p:ph idx="1"/>
          </p:nvPr>
        </p:nvSpPr>
        <p:spPr>
          <a:xfrm>
            <a:off x="628650" y="1316831"/>
            <a:ext cx="7886700" cy="805584"/>
          </a:xfrm>
        </p:spPr>
        <p:txBody>
          <a:bodyPr/>
          <a:lstStyle/>
          <a:p>
            <a:r>
              <a:rPr lang="zh-CN" altLang="en-US" dirty="0"/>
              <a:t>彩色</a:t>
            </a:r>
            <a:r>
              <a:rPr lang="en-US" altLang="zh-CN" dirty="0"/>
              <a:t>CRT</a:t>
            </a:r>
            <a:r>
              <a:rPr lang="zh-CN" altLang="en-US" dirty="0"/>
              <a:t>（阴极射线管）显示器</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24</a:t>
            </a:fld>
            <a:endParaRPr lang="zh-CN" altLang="en-US" dirty="0"/>
          </a:p>
        </p:txBody>
      </p:sp>
      <p:pic>
        <p:nvPicPr>
          <p:cNvPr id="13314" name="Picture 2"/>
          <p:cNvPicPr>
            <a:picLocks noChangeAspect="1" noChangeArrowheads="1"/>
          </p:cNvPicPr>
          <p:nvPr/>
        </p:nvPicPr>
        <p:blipFill>
          <a:blip r:embed="rId2" cstate="print"/>
          <a:srcRect/>
          <a:stretch>
            <a:fillRect/>
          </a:stretch>
        </p:blipFill>
        <p:spPr bwMode="auto">
          <a:xfrm>
            <a:off x="823321" y="1862356"/>
            <a:ext cx="7355945" cy="442238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平板显示器</a:t>
            </a:r>
          </a:p>
        </p:txBody>
      </p:sp>
      <p:sp>
        <p:nvSpPr>
          <p:cNvPr id="3" name="内容占位符 2"/>
          <p:cNvSpPr>
            <a:spLocks noGrp="1"/>
          </p:cNvSpPr>
          <p:nvPr>
            <p:ph idx="1"/>
          </p:nvPr>
        </p:nvSpPr>
        <p:spPr>
          <a:xfrm>
            <a:off x="628650" y="1316831"/>
            <a:ext cx="7886700" cy="2600828"/>
          </a:xfrm>
        </p:spPr>
        <p:txBody>
          <a:bodyPr/>
          <a:lstStyle/>
          <a:p>
            <a:r>
              <a:rPr lang="zh-CN" altLang="en-US" dirty="0">
                <a:latin typeface="华文新魏" pitchFamily="2" charset="-122"/>
                <a:ea typeface="华文新魏" pitchFamily="2" charset="-122"/>
              </a:rPr>
              <a:t> 平板显示器（</a:t>
            </a:r>
            <a:r>
              <a:rPr lang="en-US" altLang="zh-CN" dirty="0">
                <a:latin typeface="华文新魏" pitchFamily="2" charset="-122"/>
                <a:ea typeface="华文新魏" pitchFamily="2" charset="-122"/>
              </a:rPr>
              <a:t>flat-panel monitors</a:t>
            </a:r>
            <a:r>
              <a:rPr lang="zh-CN" altLang="en-US" dirty="0">
                <a:latin typeface="华文新魏" pitchFamily="2" charset="-122"/>
                <a:ea typeface="华文新魏" pitchFamily="2" charset="-122"/>
              </a:rPr>
              <a:t>）</a:t>
            </a:r>
          </a:p>
          <a:p>
            <a:pPr lvl="1">
              <a:lnSpc>
                <a:spcPct val="100000"/>
              </a:lnSpc>
            </a:pPr>
            <a:r>
              <a:rPr lang="zh-CN" altLang="en-US" dirty="0">
                <a:latin typeface="华文新魏" pitchFamily="2" charset="-122"/>
                <a:ea typeface="华文新魏" pitchFamily="2" charset="-122"/>
              </a:rPr>
              <a:t> </a:t>
            </a:r>
            <a:r>
              <a:rPr lang="en-US" altLang="zh-CN" dirty="0"/>
              <a:t>LEDs</a:t>
            </a:r>
            <a:r>
              <a:rPr lang="zh-CN" altLang="en-US" dirty="0"/>
              <a:t>（</a:t>
            </a:r>
            <a:r>
              <a:rPr lang="en-US" altLang="zh-CN" dirty="0"/>
              <a:t>light-emitting diodes</a:t>
            </a:r>
            <a:r>
              <a:rPr lang="zh-CN" altLang="en-US" dirty="0"/>
              <a:t>）发光二级管</a:t>
            </a:r>
          </a:p>
          <a:p>
            <a:pPr lvl="1">
              <a:lnSpc>
                <a:spcPct val="100000"/>
              </a:lnSpc>
            </a:pPr>
            <a:r>
              <a:rPr lang="zh-CN" altLang="en-US" dirty="0"/>
              <a:t> </a:t>
            </a:r>
            <a:r>
              <a:rPr lang="en-US" altLang="zh-CN" dirty="0"/>
              <a:t>LCDs</a:t>
            </a:r>
            <a:r>
              <a:rPr lang="zh-CN" altLang="en-US" dirty="0"/>
              <a:t>（</a:t>
            </a:r>
            <a:r>
              <a:rPr lang="en-US" altLang="zh-CN" dirty="0"/>
              <a:t>liquid-crystal displays</a:t>
            </a:r>
            <a:r>
              <a:rPr lang="zh-CN" altLang="en-US" dirty="0"/>
              <a:t>）液晶显示器</a:t>
            </a:r>
          </a:p>
          <a:p>
            <a:pPr lvl="1">
              <a:lnSpc>
                <a:spcPct val="100000"/>
              </a:lnSpc>
            </a:pPr>
            <a:r>
              <a:rPr lang="zh-CN" altLang="en-US" dirty="0"/>
              <a:t> </a:t>
            </a:r>
            <a:r>
              <a:rPr lang="en-US" altLang="zh-CN" dirty="0"/>
              <a:t>Plasma panels </a:t>
            </a:r>
            <a:r>
              <a:rPr lang="zh-CN" altLang="en-US" dirty="0"/>
              <a:t>等离子显示器</a:t>
            </a:r>
          </a:p>
          <a:p>
            <a:r>
              <a:rPr lang="zh-CN" altLang="en-US" dirty="0">
                <a:latin typeface="华文新魏" pitchFamily="2" charset="-122"/>
                <a:ea typeface="华文新魏" pitchFamily="2" charset="-122"/>
              </a:rPr>
              <a:t> 优势：无几何失真、无闪烁、低耗、辐射小</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25</a:t>
            </a:fld>
            <a:endParaRPr lang="zh-CN" altLang="en-US" dirty="0"/>
          </a:p>
        </p:txBody>
      </p:sp>
      <p:pic>
        <p:nvPicPr>
          <p:cNvPr id="14338" name="Picture 2"/>
          <p:cNvPicPr>
            <a:picLocks noChangeAspect="1" noChangeArrowheads="1"/>
          </p:cNvPicPr>
          <p:nvPr/>
        </p:nvPicPr>
        <p:blipFill>
          <a:blip r:embed="rId2" cstate="print"/>
          <a:srcRect/>
          <a:stretch>
            <a:fillRect/>
          </a:stretch>
        </p:blipFill>
        <p:spPr bwMode="auto">
          <a:xfrm>
            <a:off x="2015194" y="3882530"/>
            <a:ext cx="4611806" cy="2526659"/>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显示设备</a:t>
            </a:r>
          </a:p>
        </p:txBody>
      </p:sp>
      <p:sp>
        <p:nvSpPr>
          <p:cNvPr id="3" name="内容占位符 2"/>
          <p:cNvSpPr>
            <a:spLocks noGrp="1"/>
          </p:cNvSpPr>
          <p:nvPr>
            <p:ph idx="1"/>
          </p:nvPr>
        </p:nvSpPr>
        <p:spPr>
          <a:xfrm>
            <a:off x="528506" y="1551722"/>
            <a:ext cx="7877787" cy="4102458"/>
          </a:xfrm>
        </p:spPr>
        <p:txBody>
          <a:bodyPr>
            <a:normAutofit/>
          </a:bodyPr>
          <a:lstStyle/>
          <a:p>
            <a:r>
              <a:rPr lang="zh-CN" altLang="en-US" dirty="0">
                <a:latin typeface="华文新魏" pitchFamily="2" charset="-122"/>
                <a:ea typeface="华文新魏" pitchFamily="2" charset="-122"/>
              </a:rPr>
              <a:t> 纵横比例（</a:t>
            </a:r>
            <a:r>
              <a:rPr lang="en-US" altLang="zh-CN" dirty="0">
                <a:latin typeface="华文新魏" pitchFamily="2" charset="-122"/>
                <a:ea typeface="华文新魏" pitchFamily="2" charset="-122"/>
              </a:rPr>
              <a:t>width to height ratio or aspect ratio</a:t>
            </a:r>
            <a:r>
              <a:rPr lang="zh-CN" altLang="en-US" dirty="0">
                <a:latin typeface="华文新魏" pitchFamily="2" charset="-122"/>
                <a:ea typeface="华文新魏" pitchFamily="2" charset="-122"/>
              </a:rPr>
              <a:t>）</a:t>
            </a:r>
          </a:p>
          <a:p>
            <a:pPr lvl="1"/>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4</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3 or 16</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9</a:t>
            </a:r>
            <a:r>
              <a:rPr lang="zh-CN" altLang="en-US" dirty="0">
                <a:latin typeface="华文新魏" pitchFamily="2" charset="-122"/>
                <a:ea typeface="华文新魏" pitchFamily="2" charset="-122"/>
              </a:rPr>
              <a:t>？那一个更好？</a:t>
            </a:r>
          </a:p>
          <a:p>
            <a:pPr lvl="1"/>
            <a:r>
              <a:rPr lang="zh-CN" altLang="en-US" dirty="0">
                <a:latin typeface="华文新魏" pitchFamily="2" charset="-122"/>
                <a:ea typeface="华文新魏" pitchFamily="2" charset="-122"/>
              </a:rPr>
              <a:t> 为什么？</a:t>
            </a:r>
          </a:p>
          <a:p>
            <a:r>
              <a:rPr lang="zh-CN" altLang="en-US" dirty="0">
                <a:latin typeface="华文新魏" pitchFamily="2" charset="-122"/>
                <a:ea typeface="华文新魏" pitchFamily="2" charset="-122"/>
              </a:rPr>
              <a:t> 分辨率</a:t>
            </a:r>
          </a:p>
          <a:p>
            <a:pPr lvl="1"/>
            <a:r>
              <a:rPr lang="zh-CN" altLang="de-DE" dirty="0">
                <a:latin typeface="华文新魏" pitchFamily="2" charset="-122"/>
                <a:ea typeface="华文新魏" pitchFamily="2" charset="-122"/>
              </a:rPr>
              <a:t> </a:t>
            </a:r>
            <a:r>
              <a:rPr lang="de-DE" altLang="zh-CN" dirty="0">
                <a:latin typeface="华文新魏" pitchFamily="2" charset="-122"/>
                <a:ea typeface="华文新魏" pitchFamily="2" charset="-122"/>
              </a:rPr>
              <a:t>VGA 640 x 480 pixels</a:t>
            </a:r>
          </a:p>
          <a:p>
            <a:pPr lvl="1"/>
            <a:r>
              <a:rPr lang="zh-CN" altLang="de-DE" dirty="0">
                <a:latin typeface="华文新魏" pitchFamily="2" charset="-122"/>
                <a:ea typeface="华文新魏" pitchFamily="2" charset="-122"/>
              </a:rPr>
              <a:t> </a:t>
            </a:r>
            <a:r>
              <a:rPr lang="de-DE" altLang="zh-CN" dirty="0">
                <a:latin typeface="华文新魏" pitchFamily="2" charset="-122"/>
                <a:ea typeface="华文新魏" pitchFamily="2" charset="-122"/>
              </a:rPr>
              <a:t>XGA 1024 x 768 pixels</a:t>
            </a:r>
          </a:p>
          <a:p>
            <a:pPr lvl="1"/>
            <a:r>
              <a:rPr lang="zh-CN" altLang="de-DE" dirty="0">
                <a:latin typeface="华文新魏" pitchFamily="2" charset="-122"/>
                <a:ea typeface="华文新魏" pitchFamily="2" charset="-122"/>
              </a:rPr>
              <a:t> </a:t>
            </a:r>
            <a:r>
              <a:rPr lang="de-DE" altLang="zh-CN" dirty="0">
                <a:latin typeface="华文新魏" pitchFamily="2" charset="-122"/>
                <a:ea typeface="华文新魏" pitchFamily="2" charset="-122"/>
              </a:rPr>
              <a:t>SXGA 1280 x 1024 pixels</a:t>
            </a:r>
          </a:p>
          <a:p>
            <a:pPr lvl="1"/>
            <a:r>
              <a:rPr lang="zh-CN" altLang="nn-NO" dirty="0">
                <a:latin typeface="华文新魏" pitchFamily="2" charset="-122"/>
                <a:ea typeface="华文新魏" pitchFamily="2" charset="-122"/>
              </a:rPr>
              <a:t> </a:t>
            </a:r>
            <a:r>
              <a:rPr lang="nn-NO" altLang="zh-CN" dirty="0">
                <a:latin typeface="华文新魏" pitchFamily="2" charset="-122"/>
                <a:ea typeface="华文新魏" pitchFamily="2" charset="-122"/>
              </a:rPr>
              <a:t>HDTV 1080p/1080i: 1920 x 1080, 720p/720i: 1280 x 720</a:t>
            </a:r>
            <a:r>
              <a:rPr lang="zh-CN" altLang="nn-NO" dirty="0">
                <a:latin typeface="华文新魏" pitchFamily="2" charset="-122"/>
                <a:ea typeface="华文新魏" pitchFamily="2" charset="-122"/>
              </a:rPr>
              <a:t>，其中</a:t>
            </a:r>
            <a:r>
              <a:rPr lang="nn-NO" altLang="zh-CN" dirty="0">
                <a:latin typeface="华文新魏" pitchFamily="2" charset="-122"/>
                <a:ea typeface="华文新魏" pitchFamily="2" charset="-122"/>
              </a:rPr>
              <a:t>p</a:t>
            </a:r>
            <a:r>
              <a:rPr lang="zh-CN" altLang="nn-NO" dirty="0">
                <a:latin typeface="华文新魏" pitchFamily="2" charset="-122"/>
                <a:ea typeface="华文新魏" pitchFamily="2" charset="-122"/>
              </a:rPr>
              <a:t>代表逐</a:t>
            </a:r>
            <a:r>
              <a:rPr lang="zh-CN" altLang="en-US" dirty="0">
                <a:latin typeface="华文新魏" pitchFamily="2" charset="-122"/>
                <a:ea typeface="华文新魏" pitchFamily="2" charset="-122"/>
              </a:rPr>
              <a:t>行扫描，</a:t>
            </a:r>
            <a:r>
              <a:rPr lang="en-US" altLang="zh-CN" dirty="0" err="1">
                <a:latin typeface="华文新魏" pitchFamily="2" charset="-122"/>
                <a:ea typeface="华文新魏" pitchFamily="2" charset="-122"/>
              </a:rPr>
              <a:t>i</a:t>
            </a:r>
            <a:r>
              <a:rPr lang="zh-CN" altLang="en-US" dirty="0">
                <a:latin typeface="华文新魏" pitchFamily="2" charset="-122"/>
                <a:ea typeface="华文新魏" pitchFamily="2" charset="-122"/>
              </a:rPr>
              <a:t>代表隔行扫描</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26</a:t>
            </a:fld>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三维或立体电影（</a:t>
            </a:r>
            <a:r>
              <a:rPr altLang="zh-CN" dirty="0"/>
              <a:t>IMAX 3D)</a:t>
            </a:r>
            <a:endParaRPr lang="zh-CN" altLang="en-US" dirty="0"/>
          </a:p>
        </p:txBody>
      </p:sp>
      <p:sp>
        <p:nvSpPr>
          <p:cNvPr id="3" name="内容占位符 2"/>
          <p:cNvSpPr>
            <a:spLocks noGrp="1"/>
          </p:cNvSpPr>
          <p:nvPr>
            <p:ph idx="1"/>
          </p:nvPr>
        </p:nvSpPr>
        <p:spPr>
          <a:xfrm>
            <a:off x="628650" y="1316831"/>
            <a:ext cx="7751952" cy="2701496"/>
          </a:xfrm>
        </p:spPr>
        <p:txBody>
          <a:bodyPr>
            <a:normAutofit fontScale="92500" lnSpcReduction="10000"/>
          </a:bodyPr>
          <a:lstStyle/>
          <a:p>
            <a:r>
              <a:rPr lang="zh-CN" altLang="en-US" dirty="0">
                <a:latin typeface="华文新魏" pitchFamily="2" charset="-122"/>
                <a:ea typeface="华文新魏" pitchFamily="2" charset="-122"/>
              </a:rPr>
              <a:t> 三维电影原理：利用双眼立体视觉原理，使观众能从银幕上获得三维空间感视觉影像的电影</a:t>
            </a:r>
          </a:p>
          <a:p>
            <a:r>
              <a:rPr lang="zh-CN" altLang="en-US" dirty="0">
                <a:latin typeface="华文新魏" pitchFamily="2" charset="-122"/>
                <a:ea typeface="华文新魏" pitchFamily="2" charset="-122"/>
              </a:rPr>
              <a:t> 三维电影制作：</a:t>
            </a:r>
          </a:p>
          <a:p>
            <a:pPr lvl="1">
              <a:buFont typeface="Arial" pitchFamily="34" charset="0"/>
              <a:buChar char="•"/>
            </a:pPr>
            <a:r>
              <a:rPr lang="zh-CN" altLang="en-US" dirty="0">
                <a:latin typeface="华文新魏" pitchFamily="2" charset="-122"/>
                <a:ea typeface="华文新魏" pitchFamily="2" charset="-122"/>
              </a:rPr>
              <a:t> 双镜头摄影机＋偏振片眼镜：</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食人鱼</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等</a:t>
            </a:r>
          </a:p>
          <a:p>
            <a:pPr lvl="1">
              <a:buFont typeface="Arial" pitchFamily="34" charset="0"/>
              <a:buChar char="•"/>
            </a:pP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CGI</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computer-generated imagery</a:t>
            </a:r>
            <a:r>
              <a:rPr lang="zh-CN" altLang="en-US" dirty="0">
                <a:latin typeface="华文新魏" pitchFamily="2" charset="-122"/>
                <a:ea typeface="华文新魏" pitchFamily="2" charset="-122"/>
              </a:rPr>
              <a:t>）＋偏振片眼镜：</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阿凡达</a:t>
            </a:r>
            <a:r>
              <a:rPr lang="en-US" altLang="zh-CN" dirty="0">
                <a:latin typeface="华文新魏" pitchFamily="2" charset="-122"/>
                <a:ea typeface="华文新魏" pitchFamily="2" charset="-122"/>
              </a:rPr>
              <a:t>》</a:t>
            </a:r>
          </a:p>
          <a:p>
            <a:r>
              <a:rPr lang="zh-CN" altLang="en-US" dirty="0">
                <a:latin typeface="华文新魏" pitchFamily="2" charset="-122"/>
                <a:ea typeface="华文新魏" pitchFamily="2" charset="-122"/>
              </a:rPr>
              <a:t> 四维电影：在立体电影的基础上加环境特效模拟仿真而组成的新型影视产品</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27</a:t>
            </a:fld>
            <a:endParaRPr lang="zh-CN" altLang="en-US" dirty="0"/>
          </a:p>
        </p:txBody>
      </p:sp>
      <p:pic>
        <p:nvPicPr>
          <p:cNvPr id="15362" name="Picture 2"/>
          <p:cNvPicPr>
            <a:picLocks noChangeAspect="1" noChangeArrowheads="1"/>
          </p:cNvPicPr>
          <p:nvPr/>
        </p:nvPicPr>
        <p:blipFill>
          <a:blip r:embed="rId2" cstate="print"/>
          <a:srcRect/>
          <a:stretch>
            <a:fillRect/>
          </a:stretch>
        </p:blipFill>
        <p:spPr bwMode="auto">
          <a:xfrm>
            <a:off x="1019456" y="4009939"/>
            <a:ext cx="3179376" cy="2113982"/>
          </a:xfrm>
          <a:prstGeom prst="rect">
            <a:avLst/>
          </a:prstGeom>
          <a:noFill/>
          <a:ln w="9525">
            <a:noFill/>
            <a:miter lim="800000"/>
            <a:headEnd/>
            <a:tailEnd/>
          </a:ln>
          <a:effectLst/>
        </p:spPr>
      </p:pic>
      <p:pic>
        <p:nvPicPr>
          <p:cNvPr id="15364" name="Picture 4"/>
          <p:cNvPicPr>
            <a:picLocks noChangeAspect="1" noChangeArrowheads="1"/>
          </p:cNvPicPr>
          <p:nvPr/>
        </p:nvPicPr>
        <p:blipFill>
          <a:blip r:embed="rId3" cstate="print"/>
          <a:srcRect/>
          <a:stretch>
            <a:fillRect/>
          </a:stretch>
        </p:blipFill>
        <p:spPr bwMode="auto">
          <a:xfrm>
            <a:off x="4644188" y="3934437"/>
            <a:ext cx="3320271" cy="2313309"/>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输入设备</a:t>
            </a:r>
            <a:endParaRPr lang="zh-CN" altLang="en-US" dirty="0"/>
          </a:p>
        </p:txBody>
      </p:sp>
      <p:sp>
        <p:nvSpPr>
          <p:cNvPr id="3" name="内容占位符 2"/>
          <p:cNvSpPr>
            <a:spLocks noGrp="1"/>
          </p:cNvSpPr>
          <p:nvPr>
            <p:ph idx="1"/>
          </p:nvPr>
        </p:nvSpPr>
        <p:spPr>
          <a:xfrm>
            <a:off x="453006" y="1149050"/>
            <a:ext cx="7978454" cy="2458215"/>
          </a:xfrm>
        </p:spPr>
        <p:txBody>
          <a:bodyPr>
            <a:normAutofit fontScale="85000" lnSpcReduction="20000"/>
          </a:bodyPr>
          <a:lstStyle/>
          <a:p>
            <a:r>
              <a:rPr lang="zh-CN" altLang="en-US" dirty="0">
                <a:latin typeface="华文新魏" pitchFamily="2" charset="-122"/>
                <a:ea typeface="华文新魏" pitchFamily="2" charset="-122"/>
              </a:rPr>
              <a:t> 键盘（</a:t>
            </a:r>
            <a:r>
              <a:rPr lang="en-US" altLang="zh-CN" dirty="0">
                <a:latin typeface="华文新魏" pitchFamily="2" charset="-122"/>
                <a:ea typeface="华文新魏" pitchFamily="2" charset="-122"/>
              </a:rPr>
              <a:t>keyboard</a:t>
            </a:r>
            <a:r>
              <a:rPr lang="zh-CN" altLang="en-US" dirty="0">
                <a:latin typeface="华文新魏" pitchFamily="2" charset="-122"/>
                <a:ea typeface="华文新魏" pitchFamily="2" charset="-122"/>
              </a:rPr>
              <a:t>）、鼠标（</a:t>
            </a:r>
            <a:r>
              <a:rPr lang="en-US" altLang="zh-CN" dirty="0">
                <a:latin typeface="华文新魏" pitchFamily="2" charset="-122"/>
                <a:ea typeface="华文新魏" pitchFamily="2" charset="-122"/>
              </a:rPr>
              <a:t>mouse</a:t>
            </a:r>
            <a:r>
              <a:rPr lang="zh-CN" altLang="en-US" dirty="0">
                <a:latin typeface="华文新魏" pitchFamily="2" charset="-122"/>
                <a:ea typeface="华文新魏" pitchFamily="2" charset="-122"/>
              </a:rPr>
              <a:t>）</a:t>
            </a:r>
          </a:p>
          <a:p>
            <a:r>
              <a:rPr lang="zh-CN" altLang="en-US" dirty="0">
                <a:latin typeface="华文新魏" pitchFamily="2" charset="-122"/>
                <a:ea typeface="华文新魏" pitchFamily="2" charset="-122"/>
              </a:rPr>
              <a:t> 游戏手柄（</a:t>
            </a:r>
            <a:r>
              <a:rPr lang="en-US" altLang="zh-CN" dirty="0">
                <a:latin typeface="华文新魏" pitchFamily="2" charset="-122"/>
                <a:ea typeface="华文新魏" pitchFamily="2" charset="-122"/>
              </a:rPr>
              <a:t>joystick</a:t>
            </a:r>
            <a:r>
              <a:rPr lang="zh-CN" altLang="en-US" dirty="0">
                <a:latin typeface="华文新魏" pitchFamily="2" charset="-122"/>
                <a:ea typeface="华文新魏" pitchFamily="2" charset="-122"/>
              </a:rPr>
              <a:t>）、数据板（</a:t>
            </a:r>
            <a:r>
              <a:rPr lang="en-US" altLang="zh-CN" dirty="0">
                <a:latin typeface="华文新魏" pitchFamily="2" charset="-122"/>
                <a:ea typeface="华文新魏" pitchFamily="2" charset="-122"/>
              </a:rPr>
              <a:t>data tablet</a:t>
            </a:r>
            <a:r>
              <a:rPr lang="zh-CN" altLang="en-US" dirty="0">
                <a:latin typeface="华文新魏" pitchFamily="2" charset="-122"/>
                <a:ea typeface="华文新魏" pitchFamily="2" charset="-122"/>
              </a:rPr>
              <a:t>）</a:t>
            </a:r>
          </a:p>
          <a:p>
            <a:r>
              <a:rPr lang="zh-CN" altLang="en-US" dirty="0">
                <a:latin typeface="华文新魏" pitchFamily="2" charset="-122"/>
                <a:ea typeface="华文新魏" pitchFamily="2" charset="-122"/>
              </a:rPr>
              <a:t> 二维：数码相机、数码摄像机等</a:t>
            </a:r>
          </a:p>
          <a:p>
            <a:pPr>
              <a:lnSpc>
                <a:spcPct val="120000"/>
              </a:lnSpc>
            </a:pPr>
            <a:r>
              <a:rPr lang="zh-CN" altLang="en-US" dirty="0">
                <a:latin typeface="华文新魏" pitchFamily="2" charset="-122"/>
                <a:ea typeface="华文新魏" pitchFamily="2" charset="-122"/>
              </a:rPr>
              <a:t> 三维：三维数字扫描仪、</a:t>
            </a:r>
            <a:r>
              <a:rPr lang="en-US" altLang="zh-CN" dirty="0">
                <a:latin typeface="华文新魏" pitchFamily="2" charset="-122"/>
                <a:ea typeface="华文新魏" pitchFamily="2" charset="-122"/>
              </a:rPr>
              <a:t>CT</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Computed tomography </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MRI</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Magnetic resonance imaging </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PET</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Positron emission tomography</a:t>
            </a:r>
            <a:r>
              <a:rPr lang="zh-CN" altLang="en-US" dirty="0">
                <a:latin typeface="华文新魏" pitchFamily="2" charset="-122"/>
                <a:ea typeface="华文新魏" pitchFamily="2" charset="-122"/>
              </a:rPr>
              <a:t>）等</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28</a:t>
            </a:fld>
            <a:endParaRPr lang="zh-CN" altLang="en-US" dirty="0"/>
          </a:p>
        </p:txBody>
      </p:sp>
      <p:pic>
        <p:nvPicPr>
          <p:cNvPr id="16386" name="Picture 2"/>
          <p:cNvPicPr>
            <a:picLocks noChangeAspect="1" noChangeArrowheads="1"/>
          </p:cNvPicPr>
          <p:nvPr/>
        </p:nvPicPr>
        <p:blipFill>
          <a:blip r:embed="rId2" cstate="print"/>
          <a:srcRect/>
          <a:stretch>
            <a:fillRect/>
          </a:stretch>
        </p:blipFill>
        <p:spPr bwMode="auto">
          <a:xfrm>
            <a:off x="630312" y="3690135"/>
            <a:ext cx="3807466" cy="2958140"/>
          </a:xfrm>
          <a:prstGeom prst="rect">
            <a:avLst/>
          </a:prstGeom>
          <a:noFill/>
          <a:ln w="9525">
            <a:noFill/>
            <a:miter lim="800000"/>
            <a:headEnd/>
            <a:tailEnd/>
          </a:ln>
          <a:effectLst/>
        </p:spPr>
      </p:pic>
      <p:pic>
        <p:nvPicPr>
          <p:cNvPr id="16387" name="Picture 3"/>
          <p:cNvPicPr>
            <a:picLocks noChangeAspect="1" noChangeArrowheads="1"/>
          </p:cNvPicPr>
          <p:nvPr/>
        </p:nvPicPr>
        <p:blipFill>
          <a:blip r:embed="rId3" cstate="print"/>
          <a:srcRect/>
          <a:stretch>
            <a:fillRect/>
          </a:stretch>
        </p:blipFill>
        <p:spPr bwMode="auto">
          <a:xfrm>
            <a:off x="5427676" y="3408295"/>
            <a:ext cx="2202239" cy="3126729"/>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altLang="zh-CN" dirty="0"/>
              <a:t>Chapter 1</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29</a:t>
            </a:fld>
            <a:endParaRPr lang="zh-CN" altLang="en-US"/>
          </a:p>
        </p:txBody>
      </p:sp>
      <p:sp>
        <p:nvSpPr>
          <p:cNvPr id="8" name="文本框 7"/>
          <p:cNvSpPr txBox="1"/>
          <p:nvPr/>
        </p:nvSpPr>
        <p:spPr>
          <a:xfrm>
            <a:off x="1197922" y="3271665"/>
            <a:ext cx="7304052" cy="1200329"/>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物理图像与合成图像</a:t>
            </a:r>
            <a:endParaRPr lang="en-US" altLang="zh-CN" sz="3600" b="1" dirty="0">
              <a:latin typeface="微软雅黑" panose="020B0503020204020204" pitchFamily="34" charset="-122"/>
              <a:ea typeface="微软雅黑" panose="020B0503020204020204" pitchFamily="34" charset="-122"/>
            </a:endParaRPr>
          </a:p>
          <a:p>
            <a:pPr algn="ctr"/>
            <a:r>
              <a:rPr lang="en-US" altLang="zh-CN" sz="3600" b="1" dirty="0">
                <a:latin typeface="微软雅黑" panose="020B0503020204020204" pitchFamily="34" charset="-122"/>
                <a:ea typeface="微软雅黑" panose="020B0503020204020204" pitchFamily="34" charset="-122"/>
              </a:rPr>
              <a:t>Images: Physical and Synthetic</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3</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dirty="0"/>
              <a:t>何谓“计算机图形学”？</a:t>
            </a:r>
            <a:endParaRPr altLang="zh-CN" dirty="0"/>
          </a:p>
        </p:txBody>
      </p:sp>
      <p:sp>
        <p:nvSpPr>
          <p:cNvPr id="7" name="内容占位符 6"/>
          <p:cNvSpPr>
            <a:spLocks noGrp="1"/>
          </p:cNvSpPr>
          <p:nvPr>
            <p:ph idx="1"/>
          </p:nvPr>
        </p:nvSpPr>
        <p:spPr>
          <a:xfrm>
            <a:off x="352338" y="1316830"/>
            <a:ext cx="8163012" cy="5318861"/>
          </a:xfrm>
        </p:spPr>
        <p:txBody>
          <a:bodyPr>
            <a:normAutofit/>
          </a:bodyPr>
          <a:lstStyle/>
          <a:p>
            <a:pPr>
              <a:lnSpc>
                <a:spcPts val="2400"/>
              </a:lnSpc>
              <a:tabLst/>
            </a:pPr>
            <a:r>
              <a:rPr lang="en-US" altLang="zh-CN" sz="2400" dirty="0">
                <a:solidFill>
                  <a:srgbClr val="000000"/>
                </a:solidFill>
                <a:latin typeface="华文新魏" pitchFamily="18" charset="0"/>
                <a:cs typeface="华文新魏" pitchFamily="18" charset="0"/>
              </a:rPr>
              <a:t>Wiki:</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Computer</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graphics</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are</a:t>
            </a:r>
            <a:r>
              <a:rPr lang="en-US" altLang="zh-CN" sz="2400" dirty="0">
                <a:latin typeface="Times New Roman" pitchFamily="18" charset="0"/>
                <a:cs typeface="Times New Roman" pitchFamily="18" charset="0"/>
              </a:rPr>
              <a:t> </a:t>
            </a:r>
            <a:r>
              <a:rPr lang="en-US" altLang="zh-CN" sz="2400" dirty="0">
                <a:solidFill>
                  <a:srgbClr val="3333FF"/>
                </a:solidFill>
                <a:latin typeface="华文新魏" pitchFamily="18" charset="0"/>
                <a:cs typeface="华文新魏" pitchFamily="18" charset="0"/>
              </a:rPr>
              <a:t>graphics</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created</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using</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computers and,</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more</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generally,</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the</a:t>
            </a:r>
            <a:r>
              <a:rPr lang="en-US" altLang="zh-CN" sz="2400" dirty="0">
                <a:latin typeface="Times New Roman" pitchFamily="18" charset="0"/>
                <a:cs typeface="Times New Roman" pitchFamily="18" charset="0"/>
              </a:rPr>
              <a:t> </a:t>
            </a:r>
            <a:r>
              <a:rPr lang="en-US" altLang="zh-CN" sz="2400" dirty="0">
                <a:solidFill>
                  <a:srgbClr val="3333FF"/>
                </a:solidFill>
                <a:latin typeface="华文新魏" pitchFamily="18" charset="0"/>
                <a:cs typeface="华文新魏" pitchFamily="18" charset="0"/>
              </a:rPr>
              <a:t>representation</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and</a:t>
            </a:r>
            <a:r>
              <a:rPr lang="en-US" altLang="zh-CN" sz="2400" dirty="0">
                <a:latin typeface="Times New Roman" pitchFamily="18" charset="0"/>
                <a:cs typeface="Times New Roman" pitchFamily="18" charset="0"/>
              </a:rPr>
              <a:t> </a:t>
            </a:r>
            <a:r>
              <a:rPr lang="en-US" altLang="zh-CN" sz="2400" dirty="0">
                <a:solidFill>
                  <a:srgbClr val="3333FF"/>
                </a:solidFill>
                <a:latin typeface="华文新魏" pitchFamily="18" charset="0"/>
                <a:cs typeface="华文新魏" pitchFamily="18" charset="0"/>
              </a:rPr>
              <a:t>manipulation</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of image</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data</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by</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a</a:t>
            </a:r>
            <a:r>
              <a:rPr lang="en-US" altLang="zh-CN" sz="2400" dirty="0">
                <a:latin typeface="Times New Roman" pitchFamily="18" charset="0"/>
                <a:cs typeface="Times New Roman" pitchFamily="18" charset="0"/>
              </a:rPr>
              <a:t> </a:t>
            </a:r>
            <a:r>
              <a:rPr lang="en-US" altLang="zh-CN" sz="2400" dirty="0">
                <a:solidFill>
                  <a:srgbClr val="3333FF"/>
                </a:solidFill>
                <a:latin typeface="华文新魏" pitchFamily="18" charset="0"/>
                <a:cs typeface="华文新魏" pitchFamily="18" charset="0"/>
              </a:rPr>
              <a:t>computer</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with</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help</a:t>
            </a:r>
            <a:r>
              <a:rPr lang="en-US" altLang="zh-CN" sz="2400" dirty="0">
                <a:latin typeface="Times New Roman" pitchFamily="18" charset="0"/>
                <a:cs typeface="Times New Roman" pitchFamily="18" charset="0"/>
              </a:rPr>
              <a:t> </a:t>
            </a:r>
            <a:r>
              <a:rPr lang="en-US" altLang="zh-CN" sz="2400" dirty="0">
                <a:solidFill>
                  <a:srgbClr val="000000"/>
                </a:solidFill>
                <a:latin typeface="华文新魏" pitchFamily="18" charset="0"/>
                <a:cs typeface="华文新魏" pitchFamily="18" charset="0"/>
              </a:rPr>
              <a:t>from</a:t>
            </a:r>
            <a:r>
              <a:rPr lang="en-US" altLang="zh-CN" sz="2400" dirty="0">
                <a:latin typeface="Times New Roman" pitchFamily="18" charset="0"/>
                <a:cs typeface="Times New Roman" pitchFamily="18" charset="0"/>
              </a:rPr>
              <a:t> </a:t>
            </a:r>
            <a:r>
              <a:rPr lang="en-US" altLang="zh-CN" sz="2400" dirty="0">
                <a:solidFill>
                  <a:srgbClr val="3333FF"/>
                </a:solidFill>
                <a:latin typeface="华文新魏" pitchFamily="18" charset="0"/>
                <a:cs typeface="华文新魏" pitchFamily="18" charset="0"/>
              </a:rPr>
              <a:t>specialized</a:t>
            </a:r>
            <a:r>
              <a:rPr lang="en-US" altLang="zh-CN" sz="2400" dirty="0">
                <a:latin typeface="Times New Roman" pitchFamily="18" charset="0"/>
                <a:cs typeface="Times New Roman" pitchFamily="18" charset="0"/>
              </a:rPr>
              <a:t> </a:t>
            </a:r>
            <a:r>
              <a:rPr lang="en-US" altLang="zh-CN" sz="2400" dirty="0">
                <a:solidFill>
                  <a:srgbClr val="3333FF"/>
                </a:solidFill>
                <a:latin typeface="华文新魏" pitchFamily="18" charset="0"/>
                <a:cs typeface="华文新魏" pitchFamily="18" charset="0"/>
              </a:rPr>
              <a:t>software </a:t>
            </a:r>
            <a:r>
              <a:rPr lang="en-US" altLang="zh-CN" sz="2400" dirty="0">
                <a:solidFill>
                  <a:srgbClr val="000000"/>
                </a:solidFill>
                <a:latin typeface="华文新魏" pitchFamily="18" charset="0"/>
                <a:cs typeface="华文新魏" pitchFamily="18" charset="0"/>
              </a:rPr>
              <a:t>and</a:t>
            </a:r>
            <a:r>
              <a:rPr lang="en-US" altLang="zh-CN" sz="2400" dirty="0">
                <a:latin typeface="Times New Roman" pitchFamily="18" charset="0"/>
                <a:cs typeface="Times New Roman" pitchFamily="18" charset="0"/>
              </a:rPr>
              <a:t> </a:t>
            </a:r>
            <a:r>
              <a:rPr lang="en-US" altLang="zh-CN" sz="2400" dirty="0">
                <a:solidFill>
                  <a:srgbClr val="3333FF"/>
                </a:solidFill>
                <a:latin typeface="华文新魏" pitchFamily="18" charset="0"/>
                <a:cs typeface="华文新魏" pitchFamily="18" charset="0"/>
              </a:rPr>
              <a:t>hardware</a:t>
            </a:r>
            <a:r>
              <a:rPr lang="en-US" altLang="zh-CN" sz="2400" dirty="0">
                <a:solidFill>
                  <a:srgbClr val="000000"/>
                </a:solidFill>
                <a:latin typeface="华文新魏" pitchFamily="18" charset="0"/>
                <a:cs typeface="华文新魏" pitchFamily="18" charset="0"/>
              </a:rPr>
              <a:t>.</a:t>
            </a:r>
          </a:p>
          <a:p>
            <a:r>
              <a:rPr lang="en-US" altLang="zh-CN" sz="2400" dirty="0"/>
              <a:t>J. </a:t>
            </a:r>
            <a:r>
              <a:rPr lang="en-US" altLang="zh-CN" sz="2400" dirty="0" err="1"/>
              <a:t>Foly</a:t>
            </a:r>
            <a:r>
              <a:rPr lang="en-US" altLang="zh-CN" sz="2400" dirty="0"/>
              <a:t> et al.: Computer graphics includes the </a:t>
            </a:r>
            <a:r>
              <a:rPr lang="en-US" altLang="zh-CN" sz="2400" dirty="0">
                <a:solidFill>
                  <a:srgbClr val="3333FF"/>
                </a:solidFill>
                <a:latin typeface="华文新魏" pitchFamily="18" charset="0"/>
                <a:cs typeface="华文新魏" pitchFamily="18" charset="0"/>
              </a:rPr>
              <a:t>creation</a:t>
            </a:r>
            <a:r>
              <a:rPr lang="en-US" altLang="zh-CN" sz="2400" dirty="0"/>
              <a:t>, </a:t>
            </a:r>
            <a:r>
              <a:rPr lang="en-US" altLang="zh-CN" sz="2400" dirty="0">
                <a:solidFill>
                  <a:srgbClr val="3333FF"/>
                </a:solidFill>
                <a:latin typeface="华文新魏" pitchFamily="18" charset="0"/>
                <a:cs typeface="华文新魏" pitchFamily="18" charset="0"/>
              </a:rPr>
              <a:t>storage</a:t>
            </a:r>
            <a:r>
              <a:rPr lang="en-US" altLang="zh-CN" sz="2400" dirty="0"/>
              <a:t>, and </a:t>
            </a:r>
            <a:r>
              <a:rPr lang="en-US" altLang="zh-CN" sz="2400" dirty="0">
                <a:solidFill>
                  <a:srgbClr val="3333FF"/>
                </a:solidFill>
                <a:latin typeface="华文新魏" pitchFamily="18" charset="0"/>
                <a:cs typeface="华文新魏" pitchFamily="18" charset="0"/>
              </a:rPr>
              <a:t>manipulation</a:t>
            </a:r>
            <a:r>
              <a:rPr lang="en-US" altLang="zh-CN" sz="2400" dirty="0"/>
              <a:t> of models and images of objects…Such</a:t>
            </a:r>
            <a:r>
              <a:rPr lang="en-US" altLang="zh-CN" sz="2400" b="1" dirty="0"/>
              <a:t> </a:t>
            </a:r>
            <a:r>
              <a:rPr lang="en-US" altLang="zh-CN" sz="2400" dirty="0"/>
              <a:t>models come from diverse and expanding set of fields including </a:t>
            </a:r>
            <a:r>
              <a:rPr lang="en-US" altLang="zh-CN" sz="2400" dirty="0">
                <a:solidFill>
                  <a:srgbClr val="3333FF"/>
                </a:solidFill>
                <a:latin typeface="华文新魏" pitchFamily="18" charset="0"/>
                <a:cs typeface="华文新魏" pitchFamily="18" charset="0"/>
              </a:rPr>
              <a:t>physical</a:t>
            </a:r>
            <a:r>
              <a:rPr lang="en-US" altLang="zh-CN" sz="2400" dirty="0"/>
              <a:t>, </a:t>
            </a:r>
            <a:r>
              <a:rPr lang="en-US" altLang="zh-CN" sz="2400" dirty="0">
                <a:solidFill>
                  <a:srgbClr val="3333FF"/>
                </a:solidFill>
                <a:latin typeface="华文新魏" pitchFamily="18" charset="0"/>
                <a:cs typeface="华文新魏" pitchFamily="18" charset="0"/>
              </a:rPr>
              <a:t>mathematical</a:t>
            </a:r>
            <a:r>
              <a:rPr lang="en-US" altLang="zh-CN" sz="2400" dirty="0"/>
              <a:t>, </a:t>
            </a:r>
            <a:r>
              <a:rPr lang="en-US" altLang="zh-CN" sz="2400" dirty="0">
                <a:solidFill>
                  <a:srgbClr val="3333FF"/>
                </a:solidFill>
                <a:latin typeface="华文新魏" pitchFamily="18" charset="0"/>
                <a:cs typeface="华文新魏" pitchFamily="18" charset="0"/>
              </a:rPr>
              <a:t>artistic</a:t>
            </a:r>
            <a:r>
              <a:rPr lang="en-US" altLang="zh-CN" sz="2400" dirty="0"/>
              <a:t>, </a:t>
            </a:r>
            <a:r>
              <a:rPr lang="en-US" altLang="zh-CN" sz="2400" dirty="0">
                <a:solidFill>
                  <a:srgbClr val="3333FF"/>
                </a:solidFill>
                <a:latin typeface="华文新魏" pitchFamily="18" charset="0"/>
                <a:cs typeface="华文新魏" pitchFamily="18" charset="0"/>
              </a:rPr>
              <a:t>biological</a:t>
            </a:r>
            <a:r>
              <a:rPr lang="en-US" altLang="zh-CN" sz="2400" dirty="0"/>
              <a:t>, and even conceptual(abstract) structures…Computer</a:t>
            </a:r>
            <a:r>
              <a:rPr lang="en-US" altLang="zh-CN" sz="2400" b="1" dirty="0"/>
              <a:t> </a:t>
            </a:r>
            <a:r>
              <a:rPr lang="en-US" altLang="zh-CN" sz="2400" dirty="0"/>
              <a:t>graphics today is largely </a:t>
            </a:r>
            <a:r>
              <a:rPr lang="en-US" altLang="zh-CN" sz="2400" dirty="0">
                <a:solidFill>
                  <a:srgbClr val="3333FF"/>
                </a:solidFill>
                <a:latin typeface="华文新魏" pitchFamily="18" charset="0"/>
                <a:cs typeface="华文新魏" pitchFamily="18" charset="0"/>
              </a:rPr>
              <a:t>interactive</a:t>
            </a:r>
            <a:r>
              <a:rPr lang="en-US" altLang="zh-CN" sz="2400" dirty="0"/>
              <a:t>: the user controls the devices, such as a keyboard, mouse, or touch-sensitive panel on the screen.</a:t>
            </a:r>
          </a:p>
          <a:p>
            <a:r>
              <a:rPr lang="zh-CN" altLang="en-US" sz="2400" dirty="0"/>
              <a:t> </a:t>
            </a:r>
            <a:r>
              <a:rPr lang="en-US" altLang="zh-CN" sz="2400" dirty="0"/>
              <a:t>E. Angel: Computer graphics is concerned with </a:t>
            </a:r>
            <a:r>
              <a:rPr lang="en-US" altLang="zh-CN" sz="2400" dirty="0">
                <a:solidFill>
                  <a:srgbClr val="3333FF"/>
                </a:solidFill>
                <a:latin typeface="华文新魏" pitchFamily="18" charset="0"/>
                <a:cs typeface="华文新魏" pitchFamily="18" charset="0"/>
              </a:rPr>
              <a:t>all</a:t>
            </a:r>
            <a:r>
              <a:rPr lang="en-US" altLang="zh-CN" sz="2400" dirty="0"/>
              <a:t> </a:t>
            </a:r>
            <a:r>
              <a:rPr lang="en-US" altLang="zh-CN" sz="2400" dirty="0">
                <a:solidFill>
                  <a:srgbClr val="3333FF"/>
                </a:solidFill>
                <a:latin typeface="华文新魏" pitchFamily="18" charset="0"/>
                <a:cs typeface="华文新魏" pitchFamily="18" charset="0"/>
              </a:rPr>
              <a:t>aspects</a:t>
            </a:r>
            <a:r>
              <a:rPr lang="en-US" altLang="zh-CN" sz="2400" dirty="0"/>
              <a:t> of producing pictures or images using a computer.</a:t>
            </a:r>
            <a:endParaRPr lang="zh-CN" altLang="en-US" sz="2400"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pPr/>
              <a:t>3</a:t>
            </a:fld>
            <a:endParaRPr lang="zh-CN" altLang="en-US"/>
          </a:p>
        </p:txBody>
      </p:sp>
    </p:spTree>
    <p:extLst>
      <p:ext uri="{BB962C8B-B14F-4D97-AF65-F5344CB8AC3E}">
        <p14:creationId xmlns:p14="http://schemas.microsoft.com/office/powerpoint/2010/main" val="2146295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图像（</a:t>
            </a:r>
            <a:r>
              <a:rPr altLang="zh-CN" dirty="0"/>
              <a:t>images</a:t>
            </a:r>
            <a:r>
              <a:rPr lang="zh-CN" dirty="0"/>
              <a:t>）－物理的</a:t>
            </a:r>
            <a:endParaRPr lang="zh-CN" altLang="en-US" dirty="0"/>
          </a:p>
        </p:txBody>
      </p:sp>
      <p:sp>
        <p:nvSpPr>
          <p:cNvPr id="3" name="内容占位符 2"/>
          <p:cNvSpPr>
            <a:spLocks noGrp="1"/>
          </p:cNvSpPr>
          <p:nvPr>
            <p:ph idx="1"/>
          </p:nvPr>
        </p:nvSpPr>
        <p:spPr>
          <a:xfrm>
            <a:off x="628650" y="1316831"/>
            <a:ext cx="7886700" cy="1619316"/>
          </a:xfrm>
        </p:spPr>
        <p:txBody>
          <a:bodyPr/>
          <a:lstStyle/>
          <a:p>
            <a:r>
              <a:rPr lang="zh-CN" altLang="en-US" dirty="0">
                <a:latin typeface="华文新魏" pitchFamily="2" charset="-122"/>
                <a:ea typeface="华文新魏" pitchFamily="2" charset="-122"/>
              </a:rPr>
              <a:t> 物理成像系统</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眼睛（生物）</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 照相机：胶卷（化学）、数码（物理＋数字）？</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30</a:t>
            </a:fld>
            <a:endParaRPr lang="zh-CN" altLang="en-US" dirty="0"/>
          </a:p>
        </p:txBody>
      </p:sp>
      <p:pic>
        <p:nvPicPr>
          <p:cNvPr id="17410" name="Picture 2"/>
          <p:cNvPicPr>
            <a:picLocks noChangeAspect="1" noChangeArrowheads="1"/>
          </p:cNvPicPr>
          <p:nvPr/>
        </p:nvPicPr>
        <p:blipFill>
          <a:blip r:embed="rId2" cstate="print"/>
          <a:srcRect/>
          <a:stretch>
            <a:fillRect/>
          </a:stretch>
        </p:blipFill>
        <p:spPr bwMode="auto">
          <a:xfrm>
            <a:off x="1098959" y="2761285"/>
            <a:ext cx="3171038" cy="3678181"/>
          </a:xfrm>
          <a:prstGeom prst="rect">
            <a:avLst/>
          </a:prstGeom>
          <a:noFill/>
          <a:ln w="9525">
            <a:noFill/>
            <a:miter lim="800000"/>
            <a:headEnd/>
            <a:tailEnd/>
          </a:ln>
          <a:effectLst/>
        </p:spPr>
      </p:pic>
      <p:pic>
        <p:nvPicPr>
          <p:cNvPr id="17411" name="Picture 3"/>
          <p:cNvPicPr>
            <a:picLocks noChangeAspect="1" noChangeArrowheads="1"/>
          </p:cNvPicPr>
          <p:nvPr/>
        </p:nvPicPr>
        <p:blipFill>
          <a:blip r:embed="rId3" cstate="print"/>
          <a:srcRect/>
          <a:stretch>
            <a:fillRect/>
          </a:stretch>
        </p:blipFill>
        <p:spPr bwMode="auto">
          <a:xfrm>
            <a:off x="4552849" y="3330429"/>
            <a:ext cx="3994892" cy="2978091"/>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合成的图像</a:t>
            </a:r>
            <a:endParaRPr lang="zh-CN" altLang="en-US" dirty="0"/>
          </a:p>
        </p:txBody>
      </p:sp>
      <p:sp>
        <p:nvSpPr>
          <p:cNvPr id="3" name="内容占位符 2"/>
          <p:cNvSpPr>
            <a:spLocks noGrp="1"/>
          </p:cNvSpPr>
          <p:nvPr>
            <p:ph idx="1"/>
          </p:nvPr>
        </p:nvSpPr>
        <p:spPr>
          <a:xfrm>
            <a:off x="511204" y="1065161"/>
            <a:ext cx="7886700" cy="2240101"/>
          </a:xfrm>
        </p:spPr>
        <p:txBody>
          <a:bodyPr>
            <a:normAutofit/>
          </a:bodyPr>
          <a:lstStyle/>
          <a:p>
            <a:r>
              <a:rPr lang="zh-CN" altLang="en-US" dirty="0">
                <a:latin typeface="华文新魏" pitchFamily="2" charset="-122"/>
                <a:ea typeface="华文新魏" pitchFamily="2" charset="-122"/>
              </a:rPr>
              <a:t>合成的图像（</a:t>
            </a:r>
            <a:r>
              <a:rPr lang="en-US" altLang="zh-CN" dirty="0">
                <a:latin typeface="华文新魏" pitchFamily="2" charset="-122"/>
                <a:ea typeface="华文新魏" pitchFamily="2" charset="-122"/>
              </a:rPr>
              <a:t>synthetic or artificial images</a:t>
            </a:r>
            <a:endParaRPr lang="en-US" altLang="zh-CN" dirty="0"/>
          </a:p>
          <a:p>
            <a:pPr lvl="1"/>
            <a:r>
              <a:rPr lang="en-US" altLang="zh-CN" dirty="0">
                <a:latin typeface="华文新魏" pitchFamily="2" charset="-122"/>
                <a:ea typeface="华文新魏" pitchFamily="2" charset="-122"/>
              </a:rPr>
              <a:t>May not exist physically</a:t>
            </a:r>
          </a:p>
          <a:p>
            <a:pPr lvl="1"/>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Computer-generated images</a:t>
            </a:r>
          </a:p>
          <a:p>
            <a:pPr lvl="1"/>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How</a:t>
            </a:r>
            <a:r>
              <a:rPr lang="zh-CN" altLang="en-US" dirty="0">
                <a:latin typeface="华文新魏" pitchFamily="2" charset="-122"/>
                <a:ea typeface="华文新魏" pitchFamily="2" charset="-122"/>
              </a:rPr>
              <a:t>？模拟照相机和人类的视觉系统（</a:t>
            </a:r>
            <a:r>
              <a:rPr lang="en-US" altLang="zh-CN" dirty="0">
                <a:latin typeface="华文新魏" pitchFamily="2" charset="-122"/>
                <a:ea typeface="华文新魏" pitchFamily="2" charset="-122"/>
              </a:rPr>
              <a:t>human visual system</a:t>
            </a:r>
            <a:r>
              <a:rPr lang="zh-CN" altLang="en-US" dirty="0">
                <a:latin typeface="华文新魏" pitchFamily="2" charset="-122"/>
                <a:ea typeface="华文新魏" pitchFamily="2" charset="-122"/>
              </a:rPr>
              <a:t>）</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31</a:t>
            </a:fld>
            <a:endParaRPr lang="zh-CN" altLang="en-US" dirty="0"/>
          </a:p>
        </p:txBody>
      </p:sp>
      <p:pic>
        <p:nvPicPr>
          <p:cNvPr id="18434" name="Picture 2"/>
          <p:cNvPicPr>
            <a:picLocks noChangeAspect="1" noChangeArrowheads="1"/>
          </p:cNvPicPr>
          <p:nvPr/>
        </p:nvPicPr>
        <p:blipFill>
          <a:blip r:embed="rId2" cstate="print"/>
          <a:srcRect/>
          <a:stretch>
            <a:fillRect/>
          </a:stretch>
        </p:blipFill>
        <p:spPr bwMode="auto">
          <a:xfrm>
            <a:off x="1045224" y="3615654"/>
            <a:ext cx="4156329" cy="2808477"/>
          </a:xfrm>
          <a:prstGeom prst="rect">
            <a:avLst/>
          </a:prstGeom>
          <a:noFill/>
          <a:ln w="9525">
            <a:noFill/>
            <a:miter lim="800000"/>
            <a:headEnd/>
            <a:tailEnd/>
          </a:ln>
          <a:effectLst/>
        </p:spPr>
      </p:pic>
      <p:pic>
        <p:nvPicPr>
          <p:cNvPr id="18435" name="Picture 3"/>
          <p:cNvPicPr>
            <a:picLocks noChangeAspect="1" noChangeArrowheads="1"/>
          </p:cNvPicPr>
          <p:nvPr/>
        </p:nvPicPr>
        <p:blipFill>
          <a:blip r:embed="rId3" cstate="print"/>
          <a:srcRect/>
          <a:stretch>
            <a:fillRect/>
          </a:stretch>
        </p:blipFill>
        <p:spPr bwMode="auto">
          <a:xfrm>
            <a:off x="5658022" y="2852256"/>
            <a:ext cx="2406593" cy="3598251"/>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图像合成的要素</a:t>
            </a:r>
            <a:endParaRPr lang="zh-CN" altLang="en-US" dirty="0"/>
          </a:p>
        </p:txBody>
      </p:sp>
      <p:sp>
        <p:nvSpPr>
          <p:cNvPr id="3" name="内容占位符 2"/>
          <p:cNvSpPr>
            <a:spLocks noGrp="1"/>
          </p:cNvSpPr>
          <p:nvPr>
            <p:ph idx="1"/>
          </p:nvPr>
        </p:nvSpPr>
        <p:spPr>
          <a:xfrm>
            <a:off x="628649" y="1316831"/>
            <a:ext cx="8154623" cy="5159470"/>
          </a:xfrm>
        </p:spPr>
        <p:txBody>
          <a:bodyPr>
            <a:normAutofit/>
          </a:bodyPr>
          <a:lstStyle/>
          <a:p>
            <a:r>
              <a:rPr lang="zh-CN" altLang="en-US" dirty="0"/>
              <a:t> 物体</a:t>
            </a:r>
            <a:r>
              <a:rPr lang="en-US" altLang="zh-CN" dirty="0"/>
              <a:t>/</a:t>
            </a:r>
            <a:r>
              <a:rPr lang="zh-CN" altLang="en-US" dirty="0"/>
              <a:t>对象</a:t>
            </a:r>
          </a:p>
          <a:p>
            <a:r>
              <a:rPr lang="zh-CN" altLang="en-US" dirty="0"/>
              <a:t> 观察者</a:t>
            </a:r>
          </a:p>
          <a:p>
            <a:r>
              <a:rPr lang="zh-CN" altLang="en-US" dirty="0"/>
              <a:t> 光源</a:t>
            </a:r>
            <a:endParaRPr lang="en-US" altLang="zh-CN" dirty="0"/>
          </a:p>
          <a:p>
            <a:endParaRPr lang="en-US" altLang="zh-CN" dirty="0"/>
          </a:p>
          <a:p>
            <a:endParaRPr lang="en-US" altLang="zh-CN" dirty="0"/>
          </a:p>
          <a:p>
            <a:endParaRPr lang="en-US" altLang="zh-CN" dirty="0"/>
          </a:p>
          <a:p>
            <a:endParaRPr lang="en-US" altLang="zh-CN" dirty="0"/>
          </a:p>
          <a:p>
            <a:endParaRPr lang="zh-CN" altLang="en-US" dirty="0"/>
          </a:p>
          <a:p>
            <a:r>
              <a:rPr lang="zh-CN" altLang="en-US" dirty="0"/>
              <a:t> 光源、材质的属性：确定光照射在物体上的效果</a:t>
            </a:r>
          </a:p>
          <a:p>
            <a:r>
              <a:rPr lang="zh-CN" altLang="en-US" dirty="0"/>
              <a:t> 注意：对象、观察者以及光源是完全独立的</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32</a:t>
            </a:fld>
            <a:endParaRPr lang="zh-CN" altLang="en-US" dirty="0"/>
          </a:p>
        </p:txBody>
      </p:sp>
      <p:pic>
        <p:nvPicPr>
          <p:cNvPr id="19458" name="Picture 2"/>
          <p:cNvPicPr>
            <a:picLocks noChangeAspect="1" noChangeArrowheads="1"/>
          </p:cNvPicPr>
          <p:nvPr/>
        </p:nvPicPr>
        <p:blipFill>
          <a:blip r:embed="rId2" cstate="print"/>
          <a:srcRect/>
          <a:stretch>
            <a:fillRect/>
          </a:stretch>
        </p:blipFill>
        <p:spPr bwMode="auto">
          <a:xfrm>
            <a:off x="3481431" y="866745"/>
            <a:ext cx="4672930" cy="4572686"/>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光源－可见光</a:t>
            </a:r>
            <a:endParaRPr lang="zh-CN" altLang="en-US" dirty="0"/>
          </a:p>
        </p:txBody>
      </p:sp>
      <p:sp>
        <p:nvSpPr>
          <p:cNvPr id="3" name="内容占位符 2"/>
          <p:cNvSpPr>
            <a:spLocks noGrp="1"/>
          </p:cNvSpPr>
          <p:nvPr>
            <p:ph idx="1"/>
          </p:nvPr>
        </p:nvSpPr>
        <p:spPr>
          <a:xfrm>
            <a:off x="628650" y="1316831"/>
            <a:ext cx="7886700" cy="2248490"/>
          </a:xfrm>
        </p:spPr>
        <p:txBody>
          <a:bodyPr/>
          <a:lstStyle/>
          <a:p>
            <a:r>
              <a:rPr lang="zh-CN" altLang="en-US" dirty="0">
                <a:latin typeface="华文新魏" pitchFamily="2" charset="-122"/>
                <a:ea typeface="华文新魏" pitchFamily="2" charset="-122"/>
              </a:rPr>
              <a:t>可见光为电磁波的一部分，也就是人类视觉系统对它有反应的那部分</a:t>
            </a:r>
          </a:p>
          <a:p>
            <a:r>
              <a:rPr lang="zh-CN" altLang="en-US" dirty="0">
                <a:latin typeface="华文新魏" pitchFamily="2" charset="-122"/>
                <a:ea typeface="华文新魏" pitchFamily="2" charset="-122"/>
              </a:rPr>
              <a:t> 波长大约介于</a:t>
            </a:r>
            <a:r>
              <a:rPr lang="en-US" altLang="zh-CN" dirty="0">
                <a:latin typeface="华文新魏" pitchFamily="2" charset="-122"/>
                <a:ea typeface="华文新魏" pitchFamily="2" charset="-122"/>
              </a:rPr>
              <a:t>350 -780 nm (</a:t>
            </a:r>
            <a:r>
              <a:rPr lang="zh-CN" altLang="en-US" dirty="0">
                <a:latin typeface="华文新魏" pitchFamily="2" charset="-122"/>
                <a:ea typeface="华文新魏" pitchFamily="2" charset="-122"/>
              </a:rPr>
              <a:t>纳米</a:t>
            </a:r>
            <a:r>
              <a:rPr lang="en-US" altLang="zh-CN" dirty="0">
                <a:latin typeface="华文新魏" pitchFamily="2" charset="-122"/>
                <a:ea typeface="华文新魏" pitchFamily="2" charset="-122"/>
              </a:rPr>
              <a:t>, 10^-8</a:t>
            </a:r>
            <a:r>
              <a:rPr lang="zh-CN" altLang="en-US" dirty="0">
                <a:latin typeface="华文新魏" pitchFamily="2" charset="-122"/>
                <a:ea typeface="华文新魏" pitchFamily="2" charset="-122"/>
              </a:rPr>
              <a:t>米</a:t>
            </a:r>
            <a:r>
              <a:rPr lang="en-US" altLang="zh-CN" dirty="0">
                <a:latin typeface="华文新魏" pitchFamily="2" charset="-122"/>
                <a:ea typeface="华文新魏" pitchFamily="2" charset="-122"/>
              </a:rPr>
              <a:t>)</a:t>
            </a:r>
          </a:p>
          <a:p>
            <a:r>
              <a:rPr lang="zh-CN" altLang="en-US" dirty="0">
                <a:latin typeface="华文新魏" pitchFamily="2" charset="-122"/>
                <a:ea typeface="华文新魏" pitchFamily="2" charset="-122"/>
              </a:rPr>
              <a:t> 波长大的对应于红色，短的对应于蓝色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33</a:t>
            </a:fld>
            <a:endParaRPr lang="zh-CN" altLang="en-US" dirty="0"/>
          </a:p>
        </p:txBody>
      </p:sp>
      <p:pic>
        <p:nvPicPr>
          <p:cNvPr id="10" name="Picture 3" descr="E:\CG\交互式计算机图形学—基于OpenGL着色器的自顶向下方法（第六版）\Figures\CHAPTER01 JPEG\an01f16.jpg"/>
          <p:cNvPicPr>
            <a:picLocks noChangeAspect="1" noChangeArrowheads="1"/>
          </p:cNvPicPr>
          <p:nvPr/>
        </p:nvPicPr>
        <p:blipFill>
          <a:blip r:embed="rId2" cstate="print"/>
          <a:srcRect/>
          <a:stretch>
            <a:fillRect/>
          </a:stretch>
        </p:blipFill>
        <p:spPr bwMode="auto">
          <a:xfrm>
            <a:off x="1196430" y="3408996"/>
            <a:ext cx="6317050" cy="2777865"/>
          </a:xfrm>
          <a:prstGeom prst="rect">
            <a:avLst/>
          </a:prstGeom>
          <a:noFill/>
        </p:spPr>
      </p:pic>
      <p:pic>
        <p:nvPicPr>
          <p:cNvPr id="11" name="图片 10"/>
          <p:cNvPicPr>
            <a:picLocks noChangeAspect="1"/>
          </p:cNvPicPr>
          <p:nvPr/>
        </p:nvPicPr>
        <p:blipFill>
          <a:blip r:embed="rId3" cstate="print"/>
          <a:stretch>
            <a:fillRect/>
          </a:stretch>
        </p:blipFill>
        <p:spPr>
          <a:xfrm>
            <a:off x="2960684" y="5354424"/>
            <a:ext cx="2712752" cy="536371"/>
          </a:xfrm>
          <a:prstGeom prst="rect">
            <a:avLst/>
          </a:prstGeom>
        </p:spPr>
      </p:pic>
      <p:pic>
        <p:nvPicPr>
          <p:cNvPr id="12" name="图片 11"/>
          <p:cNvPicPr>
            <a:picLocks noChangeAspect="1"/>
          </p:cNvPicPr>
          <p:nvPr/>
        </p:nvPicPr>
        <p:blipFill>
          <a:blip r:embed="rId4" cstate="print"/>
          <a:stretch>
            <a:fillRect/>
          </a:stretch>
        </p:blipFill>
        <p:spPr>
          <a:xfrm>
            <a:off x="3394072" y="3824328"/>
            <a:ext cx="1834040" cy="53683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光线跟踪与几何光学</a:t>
            </a:r>
            <a:endParaRPr lang="zh-CN" altLang="en-US" dirty="0"/>
          </a:p>
        </p:txBody>
      </p:sp>
      <p:sp>
        <p:nvSpPr>
          <p:cNvPr id="3" name="内容占位符 2"/>
          <p:cNvSpPr>
            <a:spLocks noGrp="1"/>
          </p:cNvSpPr>
          <p:nvPr>
            <p:ph idx="1"/>
          </p:nvPr>
        </p:nvSpPr>
        <p:spPr>
          <a:xfrm>
            <a:off x="628650" y="1316830"/>
            <a:ext cx="4010462" cy="4647741"/>
          </a:xfrm>
        </p:spPr>
        <p:txBody>
          <a:bodyPr>
            <a:normAutofit fontScale="85000" lnSpcReduction="20000"/>
          </a:bodyPr>
          <a:lstStyle/>
          <a:p>
            <a:pPr>
              <a:lnSpc>
                <a:spcPct val="120000"/>
              </a:lnSpc>
            </a:pPr>
            <a:r>
              <a:rPr lang="zh-CN" altLang="en-US" dirty="0">
                <a:latin typeface="华文新魏" pitchFamily="2" charset="-122"/>
                <a:ea typeface="华文新魏" pitchFamily="2" charset="-122"/>
              </a:rPr>
              <a:t> 光线跟踪（</a:t>
            </a:r>
            <a:r>
              <a:rPr lang="en-US" altLang="zh-CN" dirty="0">
                <a:latin typeface="华文新魏" pitchFamily="2" charset="-122"/>
                <a:ea typeface="华文新魏" pitchFamily="2" charset="-122"/>
              </a:rPr>
              <a:t>ray tracing</a:t>
            </a:r>
            <a:r>
              <a:rPr lang="zh-CN" altLang="en-US" dirty="0">
                <a:latin typeface="华文新魏" pitchFamily="2" charset="-122"/>
                <a:ea typeface="华文新魏" pitchFamily="2" charset="-122"/>
              </a:rPr>
              <a:t>）方法：生成图像的一种方法就是从一个点光源出发，跟踪所有的光线，确定哪些光线进入照相机的镜头。然而，每条光线在被吸收或者进入无穷空间之前，有可能与物体发生多次接触。（过程反过来？效果如何？）</a:t>
            </a:r>
          </a:p>
          <a:p>
            <a:r>
              <a:rPr lang="zh-CN" altLang="en-US" dirty="0">
                <a:latin typeface="华文新魏" pitchFamily="2" charset="-122"/>
                <a:ea typeface="华文新魏" pitchFamily="2" charset="-122"/>
              </a:rPr>
              <a:t> 辐射度方法（</a:t>
            </a:r>
            <a:r>
              <a:rPr lang="en-US" altLang="zh-CN" dirty="0" err="1">
                <a:latin typeface="华文新魏" pitchFamily="2" charset="-122"/>
                <a:ea typeface="华文新魏" pitchFamily="2" charset="-122"/>
              </a:rPr>
              <a:t>radiosity</a:t>
            </a:r>
            <a:r>
              <a:rPr lang="zh-CN" altLang="en-US" dirty="0">
                <a:latin typeface="华文新魏" pitchFamily="2" charset="-122"/>
                <a:ea typeface="华文新魏" pitchFamily="2" charset="-122"/>
              </a:rPr>
              <a:t>）</a:t>
            </a:r>
            <a:endParaRPr lang="en-US" altLang="zh-CN" dirty="0">
              <a:latin typeface="华文新魏" pitchFamily="2" charset="-122"/>
              <a:ea typeface="华文新魏" pitchFamily="2" charset="-122"/>
            </a:endParaRPr>
          </a:p>
          <a:p>
            <a:pPr>
              <a:buNone/>
            </a:pPr>
            <a:r>
              <a:rPr lang="en-US" altLang="zh-CN" dirty="0">
                <a:latin typeface="华文新魏" pitchFamily="2" charset="-122"/>
                <a:ea typeface="华文新魏" pitchFamily="2" charset="-122"/>
              </a:rPr>
              <a:t>  Chapter11</a:t>
            </a:r>
            <a:endParaRPr lang="zh-CN" altLang="en-US" dirty="0">
              <a:latin typeface="华文新魏" pitchFamily="2" charset="-122"/>
              <a:ea typeface="华文新魏" pitchFamily="2" charset="-122"/>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34</a:t>
            </a:fld>
            <a:endParaRPr lang="zh-CN" altLang="en-US" dirty="0"/>
          </a:p>
        </p:txBody>
      </p:sp>
      <p:pic>
        <p:nvPicPr>
          <p:cNvPr id="21507" name="Picture 3" descr="E:\CG\交互式计算机图形学—基于OpenGL着色器的自顶向下方法（第六版）\Figures\CHAPTER01 JPEG\AN01F18.jpg"/>
          <p:cNvPicPr>
            <a:picLocks noChangeAspect="1" noChangeArrowheads="1"/>
          </p:cNvPicPr>
          <p:nvPr/>
        </p:nvPicPr>
        <p:blipFill>
          <a:blip r:embed="rId2" cstate="print"/>
          <a:srcRect/>
          <a:stretch>
            <a:fillRect/>
          </a:stretch>
        </p:blipFill>
        <p:spPr bwMode="auto">
          <a:xfrm>
            <a:off x="4912763" y="1388102"/>
            <a:ext cx="3663276" cy="3855018"/>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光线跟踪方法优点与缺点</a:t>
            </a:r>
            <a:endParaRPr lang="zh-CN" altLang="en-US" dirty="0"/>
          </a:p>
        </p:txBody>
      </p:sp>
      <p:sp>
        <p:nvSpPr>
          <p:cNvPr id="3" name="内容占位符 2"/>
          <p:cNvSpPr>
            <a:spLocks noGrp="1"/>
          </p:cNvSpPr>
          <p:nvPr>
            <p:ph idx="1"/>
          </p:nvPr>
        </p:nvSpPr>
        <p:spPr/>
        <p:txBody>
          <a:bodyPr>
            <a:normAutofit/>
          </a:bodyPr>
          <a:lstStyle/>
          <a:p>
            <a:r>
              <a:rPr lang="zh-CN" altLang="en-US" dirty="0">
                <a:latin typeface="华文新魏" pitchFamily="2" charset="-122"/>
                <a:ea typeface="华文新魏" pitchFamily="2" charset="-122"/>
              </a:rPr>
              <a:t>优点：光线跟踪在很上大程度上是基于物理模型的，因此可以实现全局光照效果，例如阴影、折射、反射和多重反射等</a:t>
            </a:r>
          </a:p>
          <a:p>
            <a:r>
              <a:rPr lang="zh-CN" altLang="en-US" dirty="0">
                <a:latin typeface="华文新魏" pitchFamily="2" charset="-122"/>
                <a:ea typeface="华文新魏" pitchFamily="2" charset="-122"/>
              </a:rPr>
              <a:t>缺点：光线跟踪计算量很大，目前仍无法达到交互系统的要求</a:t>
            </a:r>
          </a:p>
          <a:p>
            <a:r>
              <a:rPr lang="zh-CN" altLang="en-US" dirty="0">
                <a:latin typeface="华文新魏" pitchFamily="2" charset="-122"/>
                <a:ea typeface="华文新魏" pitchFamily="2" charset="-122"/>
              </a:rPr>
              <a:t>辐射度方法：与光线跟踪方法相似，更适于有大量散射表面的场景绘制，但计算量更大</a:t>
            </a:r>
          </a:p>
          <a:p>
            <a:r>
              <a:rPr lang="zh-CN" altLang="en-US" dirty="0">
                <a:latin typeface="华文新魏" pitchFamily="2" charset="-122"/>
                <a:ea typeface="华文新魏" pitchFamily="2" charset="-122"/>
              </a:rPr>
              <a:t>软件：</a:t>
            </a:r>
            <a:r>
              <a:rPr lang="en-US" altLang="zh-CN" dirty="0" err="1">
                <a:latin typeface="华文新魏" pitchFamily="2" charset="-122"/>
                <a:ea typeface="华文新魏" pitchFamily="2" charset="-122"/>
              </a:rPr>
              <a:t>Pov</a:t>
            </a:r>
            <a:r>
              <a:rPr lang="en-US" altLang="zh-CN" dirty="0">
                <a:latin typeface="华文新魏" pitchFamily="2" charset="-122"/>
                <a:ea typeface="华文新魏" pitchFamily="2" charset="-122"/>
              </a:rPr>
              <a:t>-Ray, </a:t>
            </a:r>
            <a:r>
              <a:rPr lang="en-US" altLang="zh-CN" dirty="0" err="1">
                <a:latin typeface="华文新魏" pitchFamily="2" charset="-122"/>
                <a:ea typeface="华文新魏" pitchFamily="2" charset="-122"/>
              </a:rPr>
              <a:t>RenderMan</a:t>
            </a:r>
            <a:r>
              <a:rPr lang="zh-CN" altLang="en-US" dirty="0">
                <a:latin typeface="华文新魏" pitchFamily="2" charset="-122"/>
                <a:ea typeface="华文新魏" pitchFamily="2" charset="-122"/>
              </a:rPr>
              <a:t>等</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35</a:t>
            </a:fld>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altLang="zh-CN" dirty="0"/>
              <a:t>Chapter 1</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36</a:t>
            </a:fld>
            <a:endParaRPr lang="zh-CN" altLang="en-US"/>
          </a:p>
        </p:txBody>
      </p:sp>
      <p:sp>
        <p:nvSpPr>
          <p:cNvPr id="8" name="文本框 7"/>
          <p:cNvSpPr txBox="1"/>
          <p:nvPr/>
        </p:nvSpPr>
        <p:spPr>
          <a:xfrm>
            <a:off x="2649217" y="3271665"/>
            <a:ext cx="4142481" cy="1200329"/>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（物理）成像系统</a:t>
            </a:r>
            <a:endParaRPr lang="en-US" altLang="zh-CN" sz="3600" b="1" dirty="0">
              <a:latin typeface="微软雅黑" panose="020B0503020204020204" pitchFamily="34" charset="-122"/>
              <a:ea typeface="微软雅黑" panose="020B0503020204020204" pitchFamily="34" charset="-122"/>
            </a:endParaRPr>
          </a:p>
          <a:p>
            <a:pPr algn="ctr"/>
            <a:r>
              <a:rPr lang="en-US" altLang="zh-CN" sz="3600" b="1" dirty="0">
                <a:latin typeface="微软雅黑" panose="020B0503020204020204" pitchFamily="34" charset="-122"/>
                <a:ea typeface="微软雅黑" panose="020B0503020204020204" pitchFamily="34" charset="-122"/>
              </a:rPr>
              <a:t>Imaging Systems</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4</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针孔照相机</a:t>
            </a:r>
            <a:r>
              <a:rPr altLang="zh-CN" dirty="0"/>
              <a:t>Pinhole</a:t>
            </a:r>
            <a:r>
              <a:rPr lang="zh-CN" dirty="0"/>
              <a:t> </a:t>
            </a:r>
            <a:r>
              <a:rPr altLang="zh-CN" dirty="0"/>
              <a:t>camera</a:t>
            </a:r>
            <a:endParaRPr lang="zh-CN" altLang="en-US" dirty="0"/>
          </a:p>
        </p:txBody>
      </p:sp>
      <p:sp>
        <p:nvSpPr>
          <p:cNvPr id="3" name="内容占位符 2"/>
          <p:cNvSpPr>
            <a:spLocks noGrp="1"/>
          </p:cNvSpPr>
          <p:nvPr>
            <p:ph idx="1"/>
          </p:nvPr>
        </p:nvSpPr>
        <p:spPr>
          <a:xfrm>
            <a:off x="628650" y="1316831"/>
            <a:ext cx="7886700" cy="629415"/>
          </a:xfrm>
        </p:spPr>
        <p:txBody>
          <a:bodyPr>
            <a:normAutofit/>
          </a:bodyPr>
          <a:lstStyle/>
          <a:p>
            <a:r>
              <a:rPr lang="zh-CN" altLang="en-US" dirty="0"/>
              <a:t>针孔照相机原理</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37</a:t>
            </a:fld>
            <a:endParaRPr lang="zh-CN" altLang="en-US" dirty="0"/>
          </a:p>
        </p:txBody>
      </p:sp>
      <p:pic>
        <p:nvPicPr>
          <p:cNvPr id="26626" name="Picture 2" descr="E:\CG\交互式计算机图形学—基于OpenGL着色器的自顶向下方法（第六版）\Figures\CHAPTER01 JPEG\AN01F19.jpg"/>
          <p:cNvPicPr>
            <a:picLocks noChangeAspect="1" noChangeArrowheads="1"/>
          </p:cNvPicPr>
          <p:nvPr/>
        </p:nvPicPr>
        <p:blipFill>
          <a:blip r:embed="rId2" cstate="print"/>
          <a:srcRect/>
          <a:stretch>
            <a:fillRect/>
          </a:stretch>
        </p:blipFill>
        <p:spPr bwMode="auto">
          <a:xfrm>
            <a:off x="2382440" y="1730826"/>
            <a:ext cx="4991484" cy="2887499"/>
          </a:xfrm>
          <a:prstGeom prst="rect">
            <a:avLst/>
          </a:prstGeom>
          <a:noFill/>
        </p:spPr>
      </p:pic>
      <p:sp>
        <p:nvSpPr>
          <p:cNvPr id="6" name="Text Box 6"/>
          <p:cNvSpPr txBox="1">
            <a:spLocks noChangeArrowheads="1"/>
          </p:cNvSpPr>
          <p:nvPr/>
        </p:nvSpPr>
        <p:spPr bwMode="auto">
          <a:xfrm>
            <a:off x="2077673" y="5235429"/>
            <a:ext cx="1391728" cy="461665"/>
          </a:xfrm>
          <a:prstGeom prst="rect">
            <a:avLst/>
          </a:prstGeom>
          <a:noFill/>
          <a:ln w="12700">
            <a:noFill/>
            <a:miter lim="800000"/>
            <a:headEnd type="none" w="sm" len="sm"/>
            <a:tailEnd type="none" w="sm" len="sm"/>
          </a:ln>
        </p:spPr>
        <p:txBody>
          <a:bodyPr wrap="none" anchorCtr="1">
            <a:spAutoFit/>
          </a:bodyPr>
          <a:lstStyle/>
          <a:p>
            <a:r>
              <a:rPr lang="en-US" altLang="zh-CN" sz="2400" i="1" dirty="0" err="1">
                <a:latin typeface="Times New Roman" pitchFamily="18" charset="0"/>
                <a:cs typeface="Times New Roman" pitchFamily="18" charset="0"/>
              </a:rPr>
              <a:t>x</a:t>
            </a:r>
            <a:r>
              <a:rPr lang="en-US" altLang="zh-CN" sz="2400" i="1" baseline="-25000" dirty="0" err="1">
                <a:latin typeface="Times New Roman" pitchFamily="18" charset="0"/>
                <a:cs typeface="Times New Roman" pitchFamily="18" charset="0"/>
              </a:rPr>
              <a:t>p</a:t>
            </a:r>
            <a:r>
              <a:rPr lang="en-US" altLang="zh-CN" sz="2400" i="1" dirty="0">
                <a:latin typeface="Times New Roman" pitchFamily="18" charset="0"/>
                <a:cs typeface="Times New Roman" pitchFamily="18" charset="0"/>
              </a:rPr>
              <a:t>= -x/z/d</a:t>
            </a:r>
          </a:p>
        </p:txBody>
      </p:sp>
      <p:sp>
        <p:nvSpPr>
          <p:cNvPr id="7" name="Text Box 9"/>
          <p:cNvSpPr txBox="1">
            <a:spLocks noChangeArrowheads="1"/>
          </p:cNvSpPr>
          <p:nvPr/>
        </p:nvSpPr>
        <p:spPr bwMode="auto">
          <a:xfrm>
            <a:off x="3923251" y="5260596"/>
            <a:ext cx="1391728" cy="461665"/>
          </a:xfrm>
          <a:prstGeom prst="rect">
            <a:avLst/>
          </a:prstGeom>
          <a:noFill/>
          <a:ln w="12700">
            <a:noFill/>
            <a:miter lim="800000"/>
            <a:headEnd type="none" w="sm" len="sm"/>
            <a:tailEnd type="none" w="sm" len="sm"/>
          </a:ln>
        </p:spPr>
        <p:txBody>
          <a:bodyPr wrap="none" anchorCtr="1">
            <a:spAutoFit/>
          </a:bodyPr>
          <a:lstStyle/>
          <a:p>
            <a:r>
              <a:rPr lang="en-US" altLang="zh-CN" sz="2400" i="1" dirty="0" err="1">
                <a:latin typeface="Times New Roman" pitchFamily="18" charset="0"/>
                <a:cs typeface="Times New Roman" pitchFamily="18" charset="0"/>
              </a:rPr>
              <a:t>y</a:t>
            </a:r>
            <a:r>
              <a:rPr lang="en-US" altLang="zh-CN" sz="2400" i="1" baseline="-25000" dirty="0" err="1">
                <a:latin typeface="Times New Roman" pitchFamily="18" charset="0"/>
                <a:cs typeface="Times New Roman" pitchFamily="18" charset="0"/>
              </a:rPr>
              <a:t>p</a:t>
            </a:r>
            <a:r>
              <a:rPr lang="en-US" altLang="zh-CN" sz="2400" i="1" dirty="0">
                <a:latin typeface="Times New Roman" pitchFamily="18" charset="0"/>
                <a:cs typeface="Times New Roman" pitchFamily="18" charset="0"/>
              </a:rPr>
              <a:t>= -y/z/d</a:t>
            </a:r>
          </a:p>
        </p:txBody>
      </p:sp>
      <p:sp>
        <p:nvSpPr>
          <p:cNvPr id="8" name="Text Box 13"/>
          <p:cNvSpPr txBox="1">
            <a:spLocks noChangeArrowheads="1"/>
          </p:cNvSpPr>
          <p:nvPr/>
        </p:nvSpPr>
        <p:spPr bwMode="auto">
          <a:xfrm>
            <a:off x="5878585" y="5218651"/>
            <a:ext cx="846707" cy="461665"/>
          </a:xfrm>
          <a:prstGeom prst="rect">
            <a:avLst/>
          </a:prstGeom>
          <a:noFill/>
          <a:ln w="12700">
            <a:noFill/>
            <a:miter lim="800000"/>
            <a:headEnd type="none" w="sm" len="sm"/>
            <a:tailEnd type="none" w="sm" len="sm"/>
          </a:ln>
        </p:spPr>
        <p:txBody>
          <a:bodyPr wrap="none" anchorCtr="1">
            <a:spAutoFit/>
          </a:bodyPr>
          <a:lstStyle/>
          <a:p>
            <a:r>
              <a:rPr lang="en-US" altLang="zh-CN" sz="2400" i="1" dirty="0" err="1">
                <a:latin typeface="Times New Roman" pitchFamily="18" charset="0"/>
                <a:cs typeface="Times New Roman" pitchFamily="18" charset="0"/>
              </a:rPr>
              <a:t>z</a:t>
            </a:r>
            <a:r>
              <a:rPr lang="en-US" altLang="zh-CN" sz="2400" i="1" baseline="-25000" dirty="0" err="1">
                <a:latin typeface="Times New Roman" pitchFamily="18" charset="0"/>
                <a:cs typeface="Times New Roman" pitchFamily="18" charset="0"/>
              </a:rPr>
              <a:t>p</a:t>
            </a:r>
            <a:r>
              <a:rPr lang="en-US" altLang="zh-CN" sz="2400" i="1" dirty="0">
                <a:latin typeface="Times New Roman" pitchFamily="18" charset="0"/>
                <a:cs typeface="Times New Roman" pitchFamily="18" charset="0"/>
              </a:rPr>
              <a:t>= d</a:t>
            </a:r>
          </a:p>
        </p:txBody>
      </p:sp>
      <p:sp>
        <p:nvSpPr>
          <p:cNvPr id="9" name="矩形 8"/>
          <p:cNvSpPr/>
          <p:nvPr/>
        </p:nvSpPr>
        <p:spPr>
          <a:xfrm>
            <a:off x="1101098" y="4704019"/>
            <a:ext cx="3053272" cy="461665"/>
          </a:xfrm>
          <a:prstGeom prst="rect">
            <a:avLst/>
          </a:prstGeom>
        </p:spPr>
        <p:txBody>
          <a:bodyPr wrap="none">
            <a:spAutoFit/>
          </a:bodyPr>
          <a:lstStyle/>
          <a:p>
            <a:r>
              <a:rPr lang="en-US" altLang="zh-CN" sz="2400" dirty="0">
                <a:latin typeface="Times New Roman" pitchFamily="18" charset="0"/>
                <a:cs typeface="Times New Roman" pitchFamily="18" charset="0"/>
              </a:rPr>
              <a:t>(x, y, z)</a:t>
            </a:r>
            <a:r>
              <a:rPr lang="zh-CN" altLang="en-US" sz="2400" dirty="0">
                <a:latin typeface="Times New Roman" pitchFamily="18" charset="0"/>
                <a:cs typeface="Times New Roman" pitchFamily="18" charset="0"/>
              </a:rPr>
              <a:t>点的投影位置</a:t>
            </a:r>
            <a:r>
              <a:rPr lang="en-US" altLang="zh-CN" sz="2400" dirty="0">
                <a:latin typeface="Times New Roman" pitchFamily="18" charset="0"/>
                <a:cs typeface="Times New Roman" pitchFamily="18" charset="0"/>
              </a:rPr>
              <a:t>:</a:t>
            </a:r>
            <a:endParaRPr lang="zh-CN" altLang="en-US" sz="2400" dirty="0">
              <a:latin typeface="Times New Roman" pitchFamily="18" charset="0"/>
              <a:cs typeface="Times New Roman"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人类视觉系统</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38</a:t>
            </a:fld>
            <a:endParaRPr lang="zh-CN" altLang="en-US" dirty="0"/>
          </a:p>
        </p:txBody>
      </p:sp>
      <p:pic>
        <p:nvPicPr>
          <p:cNvPr id="23554" name="Picture 2"/>
          <p:cNvPicPr>
            <a:picLocks noChangeAspect="1" noChangeArrowheads="1"/>
          </p:cNvPicPr>
          <p:nvPr/>
        </p:nvPicPr>
        <p:blipFill>
          <a:blip r:embed="rId2" cstate="print"/>
          <a:srcRect/>
          <a:stretch>
            <a:fillRect/>
          </a:stretch>
        </p:blipFill>
        <p:spPr bwMode="auto">
          <a:xfrm>
            <a:off x="745362" y="1996580"/>
            <a:ext cx="3894674" cy="3171038"/>
          </a:xfrm>
          <a:prstGeom prst="rect">
            <a:avLst/>
          </a:prstGeom>
          <a:noFill/>
          <a:ln w="9525">
            <a:noFill/>
            <a:miter lim="800000"/>
            <a:headEnd/>
            <a:tailEnd/>
          </a:ln>
          <a:effectLst/>
        </p:spPr>
      </p:pic>
      <p:pic>
        <p:nvPicPr>
          <p:cNvPr id="9" name="Picture 2" descr="c:\users\administrator\appdata\roaming\360se6\User Data\temp\m_e9c25510160600000140cebdae3e.jp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5268286" y="1014239"/>
            <a:ext cx="3387409" cy="473022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5424099" y="5764425"/>
            <a:ext cx="3528392" cy="246221"/>
          </a:xfrm>
          <a:prstGeom prst="rect">
            <a:avLst/>
          </a:prstGeom>
        </p:spPr>
        <p:txBody>
          <a:bodyPr wrap="square">
            <a:spAutoFit/>
          </a:bodyPr>
          <a:lstStyle/>
          <a:p>
            <a:pPr algn="l"/>
            <a:r>
              <a:rPr lang="en-US" altLang="zh-CN" sz="1000" dirty="0"/>
              <a:t>http://www.zcool.com.cn/article/ZMTQ5MDA0.html</a:t>
            </a:r>
            <a:endParaRPr lang="zh-CN" altLang="en-US" sz="1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感光细胞</a:t>
            </a:r>
            <a:endParaRPr lang="zh-CN" altLang="en-US" dirty="0"/>
          </a:p>
        </p:txBody>
      </p:sp>
      <p:sp>
        <p:nvSpPr>
          <p:cNvPr id="3" name="内容占位符 2"/>
          <p:cNvSpPr>
            <a:spLocks noGrp="1"/>
          </p:cNvSpPr>
          <p:nvPr>
            <p:ph idx="1"/>
          </p:nvPr>
        </p:nvSpPr>
        <p:spPr>
          <a:xfrm>
            <a:off x="628651" y="1316831"/>
            <a:ext cx="3758792" cy="4351338"/>
          </a:xfrm>
        </p:spPr>
        <p:txBody>
          <a:bodyPr/>
          <a:lstStyle/>
          <a:p>
            <a:r>
              <a:rPr lang="zh-CN" altLang="en-US" dirty="0">
                <a:latin typeface="华文新魏" pitchFamily="2" charset="-122"/>
                <a:ea typeface="华文新魏" pitchFamily="2" charset="-122"/>
              </a:rPr>
              <a:t>两种类型的感光细胞</a:t>
            </a:r>
          </a:p>
          <a:p>
            <a:pPr lvl="1">
              <a:buFont typeface="Arial" pitchFamily="34" charset="0"/>
              <a:buChar char="•"/>
            </a:pP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Rods </a:t>
            </a:r>
            <a:r>
              <a:rPr lang="zh-CN" altLang="en-US" dirty="0">
                <a:latin typeface="华文新魏" pitchFamily="2" charset="-122"/>
                <a:ea typeface="华文新魏" pitchFamily="2" charset="-122"/>
              </a:rPr>
              <a:t>杆状细胞</a:t>
            </a:r>
          </a:p>
          <a:p>
            <a:pPr lvl="1">
              <a:buNone/>
            </a:pPr>
            <a:r>
              <a:rPr lang="zh-CN" altLang="en-US" dirty="0">
                <a:latin typeface="华文新魏" pitchFamily="2" charset="-122"/>
                <a:ea typeface="华文新魏" pitchFamily="2" charset="-122"/>
              </a:rPr>
              <a:t>    感受单色，夜视</a:t>
            </a:r>
          </a:p>
          <a:p>
            <a:pPr lvl="1">
              <a:buFont typeface="Arial" pitchFamily="34" charset="0"/>
              <a:buChar char="•"/>
            </a:pP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Cones </a:t>
            </a:r>
            <a:r>
              <a:rPr lang="zh-CN" altLang="en-US" dirty="0">
                <a:latin typeface="华文新魏" pitchFamily="2" charset="-122"/>
                <a:ea typeface="华文新魏" pitchFamily="2" charset="-122"/>
              </a:rPr>
              <a:t>锥状细胞</a:t>
            </a:r>
          </a:p>
          <a:p>
            <a:pPr lvl="1">
              <a:buNone/>
            </a:pPr>
            <a:r>
              <a:rPr lang="zh-CN" altLang="en-US" dirty="0">
                <a:latin typeface="华文新魏" pitchFamily="2" charset="-122"/>
                <a:ea typeface="华文新魏" pitchFamily="2" charset="-122"/>
              </a:rPr>
              <a:t>     感受彩色</a:t>
            </a:r>
          </a:p>
          <a:p>
            <a:r>
              <a:rPr lang="zh-CN" altLang="en-US" dirty="0">
                <a:latin typeface="华文新魏" pitchFamily="2" charset="-122"/>
                <a:ea typeface="华文新魏" pitchFamily="2" charset="-122"/>
              </a:rPr>
              <a:t>三种类型的锥状细胞</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感红细胞</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感绿细胞</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感蓝细胞</a:t>
            </a:r>
          </a:p>
          <a:p>
            <a:r>
              <a:rPr lang="zh-CN" altLang="en-US" dirty="0">
                <a:latin typeface="华文新魏" pitchFamily="2" charset="-122"/>
                <a:ea typeface="华文新魏" pitchFamily="2" charset="-122"/>
              </a:rPr>
              <a:t>三种感受值</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刺激</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送到大脑</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39</a:t>
            </a:fld>
            <a:endParaRPr lang="zh-CN" altLang="en-US" dirty="0"/>
          </a:p>
        </p:txBody>
      </p:sp>
      <p:pic>
        <p:nvPicPr>
          <p:cNvPr id="5" name="Picture 2" descr="c:\users\administrator\appdata\roaming\360se6\User Data\temp\m_03a2551016dc00000140ce13fd0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0693" y="1102491"/>
            <a:ext cx="3790578" cy="2706569"/>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p:cNvPicPr>
            <a:picLocks noChangeAspect="1" noChangeArrowheads="1"/>
          </p:cNvPicPr>
          <p:nvPr/>
        </p:nvPicPr>
        <p:blipFill>
          <a:blip r:embed="rId3" cstate="print"/>
          <a:srcRect/>
          <a:stretch>
            <a:fillRect/>
          </a:stretch>
        </p:blipFill>
        <p:spPr bwMode="auto">
          <a:xfrm>
            <a:off x="5141271" y="3999189"/>
            <a:ext cx="2794713" cy="2099066"/>
          </a:xfrm>
          <a:prstGeom prst="rect">
            <a:avLst/>
          </a:prstGeom>
          <a:noFill/>
          <a:ln w="9525">
            <a:noFill/>
            <a:miter lim="800000"/>
            <a:headEnd/>
            <a:tailEnd/>
          </a:ln>
          <a:effectLst/>
        </p:spPr>
      </p:pic>
      <p:sp>
        <p:nvSpPr>
          <p:cNvPr id="7" name="矩形 6"/>
          <p:cNvSpPr/>
          <p:nvPr/>
        </p:nvSpPr>
        <p:spPr>
          <a:xfrm>
            <a:off x="5180202" y="3793732"/>
            <a:ext cx="3040931" cy="230832"/>
          </a:xfrm>
          <a:prstGeom prst="rect">
            <a:avLst/>
          </a:prstGeom>
        </p:spPr>
        <p:txBody>
          <a:bodyPr wrap="square">
            <a:spAutoFit/>
          </a:bodyPr>
          <a:lstStyle/>
          <a:p>
            <a:r>
              <a:rPr lang="en-US" altLang="zh-CN" sz="900" dirty="0"/>
              <a:t>http://www.zcool.com.cn/article/ZMTQ5MDA0.html</a:t>
            </a:r>
            <a:endParaRPr lang="zh-CN" altLang="en-US" sz="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计算机图形学主要内容</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a:t>
            </a:fld>
            <a:endParaRPr lang="zh-CN" altLang="en-US"/>
          </a:p>
        </p:txBody>
      </p:sp>
      <p:sp>
        <p:nvSpPr>
          <p:cNvPr id="3" name="内容占位符 2"/>
          <p:cNvSpPr>
            <a:spLocks noGrp="1"/>
          </p:cNvSpPr>
          <p:nvPr>
            <p:ph idx="4294967295"/>
          </p:nvPr>
        </p:nvSpPr>
        <p:spPr>
          <a:xfrm>
            <a:off x="565288" y="1494942"/>
            <a:ext cx="7886700" cy="4352925"/>
          </a:xfrm>
        </p:spPr>
        <p:txBody>
          <a:bodyPr>
            <a:normAutofit/>
          </a:bodyPr>
          <a:lstStyle/>
          <a:p>
            <a:r>
              <a:rPr lang="zh-CN" altLang="en-US" sz="2400" dirty="0"/>
              <a:t>建模</a:t>
            </a:r>
            <a:r>
              <a:rPr lang="en-US" altLang="zh-CN" sz="2400" dirty="0"/>
              <a:t>(modeling): deals with the mathematical specification of shape and appearance properties in a way that can be stored on computer.</a:t>
            </a:r>
          </a:p>
          <a:p>
            <a:endParaRPr lang="en-US" altLang="zh-CN" sz="2400" dirty="0"/>
          </a:p>
          <a:p>
            <a:r>
              <a:rPr lang="zh-CN" altLang="en-US" sz="2400" dirty="0"/>
              <a:t>渲染</a:t>
            </a:r>
            <a:r>
              <a:rPr lang="en-US" altLang="zh-CN" sz="2400" dirty="0"/>
              <a:t>(rendering): is a term inherited from art and deals with the creation of shaded images from 3D computer models.</a:t>
            </a:r>
          </a:p>
          <a:p>
            <a:endParaRPr lang="en-US" altLang="zh-CN" sz="2400" dirty="0"/>
          </a:p>
          <a:p>
            <a:r>
              <a:rPr lang="zh-CN" altLang="en-US" sz="2400" dirty="0"/>
              <a:t>动画</a:t>
            </a:r>
            <a:r>
              <a:rPr lang="en-US" altLang="zh-CN" sz="2400" dirty="0"/>
              <a:t>(animation): is a technique to create an illusion of motion through sequences of images.</a:t>
            </a:r>
            <a:endParaRPr lang="zh-CN" altLang="en-US" dirty="0"/>
          </a:p>
        </p:txBody>
      </p:sp>
    </p:spTree>
    <p:extLst>
      <p:ext uri="{BB962C8B-B14F-4D97-AF65-F5344CB8AC3E}">
        <p14:creationId xmlns:p14="http://schemas.microsoft.com/office/powerpoint/2010/main" val="511138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altLang="zh-CN" dirty="0"/>
              <a:t>Chapter 1</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40</a:t>
            </a:fld>
            <a:endParaRPr lang="zh-CN" altLang="en-US"/>
          </a:p>
        </p:txBody>
      </p:sp>
      <p:sp>
        <p:nvSpPr>
          <p:cNvPr id="8" name="文本框 7"/>
          <p:cNvSpPr txBox="1"/>
          <p:nvPr/>
        </p:nvSpPr>
        <p:spPr>
          <a:xfrm>
            <a:off x="1348924" y="3187776"/>
            <a:ext cx="6922537" cy="1200329"/>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虚拟照相机模型</a:t>
            </a:r>
            <a:endParaRPr lang="en-US" altLang="zh-CN" sz="3600" b="1" dirty="0">
              <a:latin typeface="微软雅黑" panose="020B0503020204020204" pitchFamily="34" charset="-122"/>
              <a:ea typeface="微软雅黑" panose="020B0503020204020204" pitchFamily="34" charset="-122"/>
            </a:endParaRPr>
          </a:p>
          <a:p>
            <a:pPr algn="ctr"/>
            <a:r>
              <a:rPr lang="en-US" altLang="zh-CN" sz="3600" b="1" dirty="0">
                <a:latin typeface="微软雅黑" panose="020B0503020204020204" pitchFamily="34" charset="-122"/>
                <a:ea typeface="微软雅黑" panose="020B0503020204020204" pitchFamily="34" charset="-122"/>
              </a:rPr>
              <a:t>The Synthetic-Camera Model</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5</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虚拟（合成）照相机模型 </a:t>
            </a:r>
            <a:br>
              <a:rPr altLang="zh-CN" dirty="0"/>
            </a:br>
            <a:r>
              <a:rPr altLang="zh-CN" sz="1800" dirty="0"/>
              <a:t>Synthetic Camera Model</a:t>
            </a:r>
            <a:endParaRPr lang="zh-CN" altLang="en-US" sz="1800" dirty="0"/>
          </a:p>
        </p:txBody>
      </p:sp>
      <p:sp>
        <p:nvSpPr>
          <p:cNvPr id="3" name="内容占位符 2"/>
          <p:cNvSpPr>
            <a:spLocks noGrp="1"/>
          </p:cNvSpPr>
          <p:nvPr>
            <p:ph idx="1"/>
          </p:nvPr>
        </p:nvSpPr>
        <p:spPr>
          <a:xfrm>
            <a:off x="628650" y="1316831"/>
            <a:ext cx="7886700" cy="3456505"/>
          </a:xfrm>
        </p:spPr>
        <p:txBody>
          <a:bodyPr/>
          <a:lstStyle/>
          <a:p>
            <a:r>
              <a:rPr lang="zh-CN" altLang="en-US" dirty="0"/>
              <a:t>包含观察者和简单对象的侧视图</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41</a:t>
            </a:fld>
            <a:endParaRPr lang="zh-CN" altLang="en-US" dirty="0"/>
          </a:p>
        </p:txBody>
      </p:sp>
      <p:pic>
        <p:nvPicPr>
          <p:cNvPr id="1026" name="Picture 2" descr="E:\CG\交互式计算机图形学—基于OpenGL着色器的自顶向下方法（第六版）\Figures\CHAPTER01 JPEG\an01f24.jpg"/>
          <p:cNvPicPr>
            <a:picLocks noChangeAspect="1" noChangeArrowheads="1"/>
          </p:cNvPicPr>
          <p:nvPr/>
        </p:nvPicPr>
        <p:blipFill>
          <a:blip r:embed="rId2" cstate="print"/>
          <a:srcRect/>
          <a:stretch>
            <a:fillRect/>
          </a:stretch>
        </p:blipFill>
        <p:spPr bwMode="auto">
          <a:xfrm>
            <a:off x="881942" y="2380245"/>
            <a:ext cx="7029279" cy="2174978"/>
          </a:xfrm>
          <a:prstGeom prst="rect">
            <a:avLst/>
          </a:prstGeom>
          <a:noFill/>
        </p:spPr>
      </p:pic>
      <p:sp>
        <p:nvSpPr>
          <p:cNvPr id="6" name="TextBox 5"/>
          <p:cNvSpPr txBox="1"/>
          <p:nvPr/>
        </p:nvSpPr>
        <p:spPr>
          <a:xfrm>
            <a:off x="1644242" y="4605556"/>
            <a:ext cx="2919369" cy="369332"/>
          </a:xfrm>
          <a:prstGeom prst="rect">
            <a:avLst/>
          </a:prstGeom>
          <a:noFill/>
        </p:spPr>
        <p:txBody>
          <a:bodyPr wrap="square" rtlCol="0">
            <a:spAutoFit/>
          </a:bodyPr>
          <a:lstStyle/>
          <a:p>
            <a:r>
              <a:rPr lang="zh-CN" altLang="en-US" dirty="0"/>
              <a:t>等价视图： 相机后部成像</a:t>
            </a:r>
          </a:p>
        </p:txBody>
      </p:sp>
      <p:sp>
        <p:nvSpPr>
          <p:cNvPr id="7" name="TextBox 6"/>
          <p:cNvSpPr txBox="1"/>
          <p:nvPr/>
        </p:nvSpPr>
        <p:spPr>
          <a:xfrm>
            <a:off x="5202572" y="4606954"/>
            <a:ext cx="2919369" cy="369332"/>
          </a:xfrm>
          <a:prstGeom prst="rect">
            <a:avLst/>
          </a:prstGeom>
          <a:noFill/>
        </p:spPr>
        <p:txBody>
          <a:bodyPr wrap="square" rtlCol="0">
            <a:spAutoFit/>
          </a:bodyPr>
          <a:lstStyle/>
          <a:p>
            <a:r>
              <a:rPr lang="zh-CN" altLang="en-US" dirty="0"/>
              <a:t>等价视图： 成像平面前移</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82324" y="5158530"/>
            <a:ext cx="1703489" cy="285226"/>
          </a:xfrm>
        </p:spPr>
        <p:txBody>
          <a:bodyPr>
            <a:normAutofit fontScale="62500" lnSpcReduction="20000"/>
          </a:bodyPr>
          <a:lstStyle/>
          <a:p>
            <a:pPr>
              <a:buNone/>
            </a:pPr>
            <a:r>
              <a:rPr lang="zh-CN" altLang="en-US" dirty="0">
                <a:latin typeface="+mn-ea"/>
                <a:ea typeface="+mn-ea"/>
              </a:rPr>
              <a:t>成像系统</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42</a:t>
            </a:fld>
            <a:endParaRPr lang="zh-CN" altLang="en-US" dirty="0"/>
          </a:p>
        </p:txBody>
      </p:sp>
      <p:pic>
        <p:nvPicPr>
          <p:cNvPr id="27650" name="Picture 2"/>
          <p:cNvPicPr>
            <a:picLocks noChangeAspect="1" noChangeArrowheads="1"/>
          </p:cNvPicPr>
          <p:nvPr/>
        </p:nvPicPr>
        <p:blipFill>
          <a:blip r:embed="rId2" cstate="print"/>
          <a:srcRect/>
          <a:stretch>
            <a:fillRect/>
          </a:stretch>
        </p:blipFill>
        <p:spPr bwMode="auto">
          <a:xfrm>
            <a:off x="4068661" y="2118092"/>
            <a:ext cx="4519118" cy="2881747"/>
          </a:xfrm>
          <a:prstGeom prst="rect">
            <a:avLst/>
          </a:prstGeom>
          <a:noFill/>
          <a:ln w="9525">
            <a:noFill/>
            <a:miter lim="800000"/>
            <a:headEnd/>
            <a:tailEnd/>
          </a:ln>
          <a:effectLst/>
        </p:spPr>
      </p:pic>
      <p:pic>
        <p:nvPicPr>
          <p:cNvPr id="2050" name="Picture 2" descr="E:\CG\交互式计算机图形学—基于OpenGL着色器的自顶向下方法（第六版）\Figures\CHAPTER01 JPEG\AN01F23.jpg"/>
          <p:cNvPicPr>
            <a:picLocks noChangeAspect="1" noChangeArrowheads="1"/>
          </p:cNvPicPr>
          <p:nvPr/>
        </p:nvPicPr>
        <p:blipFill>
          <a:blip r:embed="rId3" cstate="print"/>
          <a:srcRect/>
          <a:stretch>
            <a:fillRect/>
          </a:stretch>
        </p:blipFill>
        <p:spPr bwMode="auto">
          <a:xfrm>
            <a:off x="1078652" y="2462116"/>
            <a:ext cx="2684477" cy="2193698"/>
          </a:xfrm>
          <a:prstGeom prst="rect">
            <a:avLst/>
          </a:prstGeom>
          <a:noFill/>
        </p:spPr>
      </p:pic>
      <p:sp>
        <p:nvSpPr>
          <p:cNvPr id="7" name="内容占位符 2"/>
          <p:cNvSpPr txBox="1">
            <a:spLocks/>
          </p:cNvSpPr>
          <p:nvPr/>
        </p:nvSpPr>
        <p:spPr>
          <a:xfrm>
            <a:off x="5382491" y="5108895"/>
            <a:ext cx="2467857" cy="384496"/>
          </a:xfrm>
          <a:prstGeom prst="rect">
            <a:avLst/>
          </a:prstGeom>
        </p:spPr>
        <p:txBody>
          <a:bodyPr vert="horz" lIns="91440" tIns="45720" rIns="91440" bIns="45720" rtlCol="0">
            <a:noAutofit/>
          </a:bodyPr>
          <a:lstStyle/>
          <a:p>
            <a:pPr marL="228600" marR="0" lvl="0" indent="-360000" algn="l" defTabSz="914400" rtl="0" eaLnBrk="1" fontAlgn="auto" latinLnBrk="0" hangingPunct="1">
              <a:lnSpc>
                <a:spcPct val="90000"/>
              </a:lnSpc>
              <a:spcBef>
                <a:spcPts val="1000"/>
              </a:spcBef>
              <a:spcAft>
                <a:spcPts val="0"/>
              </a:spcAft>
              <a:buClr>
                <a:srgbClr val="94003F"/>
              </a:buClr>
              <a:buSzPct val="70000"/>
              <a:buFont typeface="Wingdings" panose="05000000000000000000" pitchFamily="2" charset="2"/>
              <a:buNone/>
              <a:tabLst/>
              <a:defRPr/>
            </a:pPr>
            <a:r>
              <a:rPr kumimoji="0" lang="zh-CN" altLang="en-US" b="0" i="0" u="none" strike="noStrike" kern="1200" cap="none" spc="0" normalizeH="0" baseline="0" noProof="0" dirty="0">
                <a:ln>
                  <a:noFill/>
                </a:ln>
                <a:solidFill>
                  <a:schemeClr val="tx1"/>
                </a:solidFill>
                <a:effectLst/>
                <a:uLnTx/>
                <a:uFillTx/>
                <a:latin typeface="+mn-ea"/>
                <a:cs typeface="+mn-cs"/>
              </a:rPr>
              <a:t>使用虚拟照相机成像</a:t>
            </a:r>
          </a:p>
        </p:txBody>
      </p:sp>
      <p:sp>
        <p:nvSpPr>
          <p:cNvPr id="10" name="标题 1"/>
          <p:cNvSpPr>
            <a:spLocks noGrp="1"/>
          </p:cNvSpPr>
          <p:nvPr>
            <p:ph type="title"/>
          </p:nvPr>
        </p:nvSpPr>
        <p:spPr>
          <a:xfrm>
            <a:off x="155121" y="95705"/>
            <a:ext cx="7886700" cy="532945"/>
          </a:xfrm>
        </p:spPr>
        <p:txBody>
          <a:bodyPr/>
          <a:lstStyle/>
          <a:p>
            <a:r>
              <a:rPr lang="zh-CN" dirty="0"/>
              <a:t>虚拟（合成）照相机模型 </a:t>
            </a:r>
            <a:br>
              <a:rPr altLang="zh-CN" dirty="0"/>
            </a:br>
            <a:r>
              <a:rPr altLang="zh-CN" sz="1800" dirty="0"/>
              <a:t>Synthetic Camera Model</a:t>
            </a:r>
            <a:endParaRPr lang="zh-CN" altLang="en-US" sz="1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316831"/>
            <a:ext cx="7886700" cy="2508549"/>
          </a:xfrm>
        </p:spPr>
        <p:txBody>
          <a:bodyPr>
            <a:normAutofit/>
          </a:bodyPr>
          <a:lstStyle/>
          <a:p>
            <a:r>
              <a:rPr lang="zh-CN" altLang="en-US" dirty="0">
                <a:latin typeface="华文新魏" pitchFamily="2" charset="-122"/>
                <a:ea typeface="华文新魏" pitchFamily="2" charset="-122"/>
              </a:rPr>
              <a:t>剪裁（</a:t>
            </a:r>
            <a:r>
              <a:rPr lang="en-US" altLang="zh-CN" dirty="0">
                <a:latin typeface="华文新魏" pitchFamily="2" charset="-122"/>
                <a:ea typeface="华文新魏" pitchFamily="2" charset="-122"/>
              </a:rPr>
              <a:t>clipping</a:t>
            </a:r>
            <a:r>
              <a:rPr lang="zh-CN" altLang="en-US" dirty="0">
                <a:latin typeface="华文新魏" pitchFamily="2" charset="-122"/>
                <a:ea typeface="华文新魏" pitchFamily="2" charset="-122"/>
              </a:rPr>
              <a:t>）</a:t>
            </a:r>
            <a:endParaRPr lang="en-US" altLang="zh-CN" dirty="0"/>
          </a:p>
          <a:p>
            <a:pPr lvl="1"/>
            <a:r>
              <a:rPr lang="zh-CN" altLang="en-US" dirty="0">
                <a:latin typeface="华文新魏" pitchFamily="2" charset="-122"/>
                <a:ea typeface="华文新魏" pitchFamily="2" charset="-122"/>
              </a:rPr>
              <a:t>真正的照相机不能</a:t>
            </a:r>
            <a:r>
              <a:rPr lang="zh-CN" altLang="en-US" b="1" dirty="0">
                <a:latin typeface="华文新魏" pitchFamily="2" charset="-122"/>
                <a:ea typeface="华文新魏" pitchFamily="2" charset="-122"/>
              </a:rPr>
              <a:t>“看到”</a:t>
            </a:r>
            <a:r>
              <a:rPr lang="zh-CN" altLang="en-US" dirty="0">
                <a:latin typeface="华文新魏" pitchFamily="2" charset="-122"/>
                <a:ea typeface="华文新魏" pitchFamily="2" charset="-122"/>
              </a:rPr>
              <a:t>整个世界，图形学中虚拟照相机也只能看到世界的一部分</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不在下述视景体中的对象要从场景中裁剪掉</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43</a:t>
            </a:fld>
            <a:endParaRPr lang="zh-CN" altLang="en-US" dirty="0"/>
          </a:p>
        </p:txBody>
      </p:sp>
      <p:pic>
        <p:nvPicPr>
          <p:cNvPr id="3074" name="Picture 2" descr="E:\CG\交互式计算机图形学—基于OpenGL着色器的自顶向下方法（第六版）\Figures\CHAPTER01 JPEG\AN01F26.jpg"/>
          <p:cNvPicPr>
            <a:picLocks noChangeAspect="1" noChangeArrowheads="1"/>
          </p:cNvPicPr>
          <p:nvPr/>
        </p:nvPicPr>
        <p:blipFill>
          <a:blip r:embed="rId2" cstate="print"/>
          <a:srcRect/>
          <a:stretch>
            <a:fillRect/>
          </a:stretch>
        </p:blipFill>
        <p:spPr bwMode="auto">
          <a:xfrm>
            <a:off x="1946398" y="3040520"/>
            <a:ext cx="5251203" cy="2706830"/>
          </a:xfrm>
          <a:prstGeom prst="rect">
            <a:avLst/>
          </a:prstGeom>
          <a:noFill/>
        </p:spPr>
      </p:pic>
      <p:sp>
        <p:nvSpPr>
          <p:cNvPr id="7" name="标题 1"/>
          <p:cNvSpPr>
            <a:spLocks noGrp="1"/>
          </p:cNvSpPr>
          <p:nvPr>
            <p:ph type="title"/>
          </p:nvPr>
        </p:nvSpPr>
        <p:spPr>
          <a:xfrm>
            <a:off x="155121" y="95705"/>
            <a:ext cx="7886700" cy="532945"/>
          </a:xfrm>
        </p:spPr>
        <p:txBody>
          <a:bodyPr/>
          <a:lstStyle/>
          <a:p>
            <a:r>
              <a:rPr lang="zh-CN" dirty="0"/>
              <a:t>虚拟（合成）照相机模型 </a:t>
            </a:r>
            <a:br>
              <a:rPr altLang="zh-CN" dirty="0"/>
            </a:br>
            <a:r>
              <a:rPr altLang="zh-CN" sz="1800" dirty="0"/>
              <a:t>Synthetic Camera Model</a:t>
            </a:r>
            <a:endParaRPr lang="zh-CN" altLang="en-US" sz="1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虚拟照相机模型优点</a:t>
            </a:r>
            <a:endParaRPr lang="zh-CN" altLang="en-US" dirty="0"/>
          </a:p>
        </p:txBody>
      </p:sp>
      <p:sp>
        <p:nvSpPr>
          <p:cNvPr id="3" name="内容占位符 2"/>
          <p:cNvSpPr>
            <a:spLocks noGrp="1"/>
          </p:cNvSpPr>
          <p:nvPr>
            <p:ph idx="1"/>
          </p:nvPr>
        </p:nvSpPr>
        <p:spPr/>
        <p:txBody>
          <a:bodyPr>
            <a:normAutofit/>
          </a:bodyPr>
          <a:lstStyle/>
          <a:p>
            <a:r>
              <a:rPr lang="zh-CN" altLang="en-US" dirty="0">
                <a:latin typeface="华文新魏" pitchFamily="2" charset="-122"/>
                <a:ea typeface="华文新魏" pitchFamily="2" charset="-122"/>
              </a:rPr>
              <a:t>把对象、观察者和光源区分开</a:t>
            </a:r>
          </a:p>
          <a:p>
            <a:r>
              <a:rPr lang="zh-CN" altLang="en-US" dirty="0">
                <a:latin typeface="华文新魏" pitchFamily="2" charset="-122"/>
                <a:ea typeface="华文新魏" pitchFamily="2" charset="-122"/>
              </a:rPr>
              <a:t>二维图形是三维图形的一个特殊情形</a:t>
            </a:r>
          </a:p>
          <a:p>
            <a:r>
              <a:rPr lang="zh-CN" altLang="en-US" dirty="0">
                <a:latin typeface="华文新魏" pitchFamily="2" charset="-122"/>
                <a:ea typeface="华文新魏" pitchFamily="2" charset="-122"/>
              </a:rPr>
              <a:t>可以得到简单的软件</a:t>
            </a:r>
            <a:r>
              <a:rPr lang="en-US" altLang="zh-CN" dirty="0">
                <a:latin typeface="华文新魏" pitchFamily="2" charset="-122"/>
                <a:ea typeface="华文新魏" pitchFamily="2" charset="-122"/>
              </a:rPr>
              <a:t>API</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Application programming interface</a:t>
            </a:r>
            <a:r>
              <a:rPr lang="zh-CN" altLang="en-US" dirty="0">
                <a:latin typeface="华文新魏" pitchFamily="2" charset="-122"/>
                <a:ea typeface="华文新魏" pitchFamily="2" charset="-122"/>
              </a:rPr>
              <a:t>）</a:t>
            </a:r>
          </a:p>
          <a:p>
            <a:pPr lvl="1"/>
            <a:r>
              <a:rPr lang="zh-CN" altLang="en-US" dirty="0">
                <a:latin typeface="华文新魏" pitchFamily="2" charset="-122"/>
                <a:ea typeface="华文新魏" pitchFamily="2" charset="-122"/>
              </a:rPr>
              <a:t> 指定对象、光源、照相机、材料属性</a:t>
            </a:r>
          </a:p>
          <a:p>
            <a:pPr lvl="1"/>
            <a:r>
              <a:rPr lang="zh-CN" altLang="en-US" dirty="0">
                <a:latin typeface="华文新魏" pitchFamily="2" charset="-122"/>
                <a:ea typeface="华文新魏" pitchFamily="2" charset="-122"/>
              </a:rPr>
              <a:t> 由</a:t>
            </a:r>
            <a:r>
              <a:rPr lang="en-US" altLang="zh-CN" dirty="0">
                <a:latin typeface="华文新魏" pitchFamily="2" charset="-122"/>
                <a:ea typeface="华文新魏" pitchFamily="2" charset="-122"/>
              </a:rPr>
              <a:t>API</a:t>
            </a:r>
            <a:r>
              <a:rPr lang="zh-CN" altLang="en-US" dirty="0">
                <a:latin typeface="华文新魏" pitchFamily="2" charset="-122"/>
                <a:ea typeface="华文新魏" pitchFamily="2" charset="-122"/>
              </a:rPr>
              <a:t>的实现确定最终的图像</a:t>
            </a:r>
          </a:p>
          <a:p>
            <a:r>
              <a:rPr lang="zh-CN" altLang="en-US" dirty="0">
                <a:latin typeface="华文新魏" pitchFamily="2" charset="-122"/>
                <a:ea typeface="华文新魏" pitchFamily="2" charset="-122"/>
              </a:rPr>
              <a:t>可以得到快速的硬件实现，目前主流</a:t>
            </a:r>
            <a:r>
              <a:rPr lang="en-US" altLang="zh-CN" dirty="0">
                <a:latin typeface="华文新魏" pitchFamily="2" charset="-122"/>
                <a:ea typeface="华文新魏" pitchFamily="2" charset="-122"/>
              </a:rPr>
              <a:t>API</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OpenGL</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Direct3D </a:t>
            </a:r>
            <a:r>
              <a:rPr lang="zh-CN" altLang="en-US" dirty="0">
                <a:latin typeface="华文新魏" pitchFamily="2" charset="-122"/>
                <a:ea typeface="华文新魏" pitchFamily="2" charset="-122"/>
              </a:rPr>
              <a:t>等都是基于该模型</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44</a:t>
            </a:fld>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altLang="zh-CN" dirty="0"/>
              <a:t>Chapter 1</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45</a:t>
            </a:fld>
            <a:endParaRPr lang="zh-CN" altLang="en-US"/>
          </a:p>
        </p:txBody>
      </p:sp>
      <p:sp>
        <p:nvSpPr>
          <p:cNvPr id="8" name="文本框 7"/>
          <p:cNvSpPr txBox="1"/>
          <p:nvPr/>
        </p:nvSpPr>
        <p:spPr>
          <a:xfrm>
            <a:off x="2061988" y="3212943"/>
            <a:ext cx="5745484"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应用程序编程接口 （</a:t>
            </a:r>
            <a:r>
              <a:rPr lang="en-US" altLang="zh-CN" sz="3600" b="1" dirty="0">
                <a:latin typeface="微软雅黑" panose="020B0503020204020204" pitchFamily="34" charset="-122"/>
                <a:ea typeface="微软雅黑" panose="020B0503020204020204" pitchFamily="34" charset="-122"/>
              </a:rPr>
              <a:t>API</a:t>
            </a:r>
            <a:r>
              <a:rPr lang="zh-CN" altLang="en-US" sz="3600" b="1" dirty="0">
                <a:latin typeface="微软雅黑" panose="020B0503020204020204" pitchFamily="34" charset="-122"/>
                <a:ea typeface="微软雅黑" panose="020B0503020204020204" pitchFamily="34" charset="-122"/>
              </a:rPr>
              <a:t>）</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6</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应用程序编程接口 </a:t>
            </a:r>
            <a:r>
              <a:rPr altLang="zh-CN" sz="2000" dirty="0"/>
              <a:t>Application Programming Interface</a:t>
            </a:r>
            <a:br>
              <a:rPr lang="zh-CN" dirty="0"/>
            </a:br>
            <a:endParaRPr lang="zh-CN" altLang="en-US" dirty="0"/>
          </a:p>
        </p:txBody>
      </p:sp>
      <p:sp>
        <p:nvSpPr>
          <p:cNvPr id="3" name="内容占位符 2"/>
          <p:cNvSpPr>
            <a:spLocks noGrp="1"/>
          </p:cNvSpPr>
          <p:nvPr>
            <p:ph idx="1"/>
          </p:nvPr>
        </p:nvSpPr>
        <p:spPr>
          <a:xfrm>
            <a:off x="469258" y="1232941"/>
            <a:ext cx="5562425" cy="2684718"/>
          </a:xfrm>
        </p:spPr>
        <p:txBody>
          <a:bodyPr/>
          <a:lstStyle/>
          <a:p>
            <a:r>
              <a:rPr lang="zh-CN" altLang="en-US" dirty="0">
                <a:latin typeface="华文新魏" pitchFamily="2" charset="-122"/>
                <a:ea typeface="华文新魏" pitchFamily="2" charset="-122"/>
              </a:rPr>
              <a:t>程序设计人员是通过软件界面接触图形系统，这个界面就是应用程序界面（</a:t>
            </a:r>
            <a:r>
              <a:rPr lang="en-US" altLang="zh-CN" dirty="0">
                <a:latin typeface="华文新魏" pitchFamily="2" charset="-122"/>
                <a:ea typeface="华文新魏" pitchFamily="2" charset="-122"/>
              </a:rPr>
              <a:t>API</a:t>
            </a:r>
            <a:r>
              <a:rPr lang="zh-CN" altLang="en-US" dirty="0">
                <a:latin typeface="华文新魏" pitchFamily="2" charset="-122"/>
                <a:ea typeface="华文新魏" pitchFamily="2" charset="-122"/>
              </a:rPr>
              <a:t>）</a:t>
            </a:r>
            <a:endParaRPr lang="en-US" altLang="zh-CN" dirty="0">
              <a:latin typeface="华文新魏" pitchFamily="2" charset="-122"/>
              <a:ea typeface="华文新魏" pitchFamily="2" charset="-122"/>
            </a:endParaRPr>
          </a:p>
          <a:p>
            <a:r>
              <a:rPr lang="zh-CN" altLang="en-US" dirty="0">
                <a:latin typeface="华文新魏" pitchFamily="2" charset="-122"/>
                <a:ea typeface="华文新魏" pitchFamily="2" charset="-122"/>
              </a:rPr>
              <a:t>输入设备和显示器之间的交互</a:t>
            </a:r>
            <a:endParaRPr lang="en-US" altLang="zh-CN" dirty="0">
              <a:latin typeface="华文新魏" pitchFamily="2" charset="-122"/>
              <a:ea typeface="华文新魏" pitchFamily="2" charset="-122"/>
            </a:endParaRPr>
          </a:p>
          <a:p>
            <a:r>
              <a:rPr lang="zh-CN" altLang="en-US" dirty="0">
                <a:latin typeface="华文新魏" pitchFamily="2" charset="-122"/>
                <a:ea typeface="华文新魏" pitchFamily="2" charset="-122"/>
              </a:rPr>
              <a:t>应用程序和图形系统之间的接口</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46</a:t>
            </a:fld>
            <a:endParaRPr lang="zh-CN" altLang="en-US" dirty="0"/>
          </a:p>
        </p:txBody>
      </p:sp>
      <p:pic>
        <p:nvPicPr>
          <p:cNvPr id="4098" name="Picture 2" descr="E:\CG\交互式计算机图形学—基于OpenGL着色器的自顶向下方法（第六版）\Figures\CHAPTER01 JPEG\AN01F28.jpg"/>
          <p:cNvPicPr>
            <a:picLocks noChangeAspect="1" noChangeArrowheads="1"/>
          </p:cNvPicPr>
          <p:nvPr/>
        </p:nvPicPr>
        <p:blipFill>
          <a:blip r:embed="rId2" cstate="print"/>
          <a:srcRect/>
          <a:stretch>
            <a:fillRect/>
          </a:stretch>
        </p:blipFill>
        <p:spPr bwMode="auto">
          <a:xfrm>
            <a:off x="1786856" y="4004953"/>
            <a:ext cx="5571747" cy="1951056"/>
          </a:xfrm>
          <a:prstGeom prst="rect">
            <a:avLst/>
          </a:prstGeom>
          <a:noFill/>
        </p:spPr>
      </p:pic>
      <p:pic>
        <p:nvPicPr>
          <p:cNvPr id="4099" name="Picture 3" descr="E:\CG\交互式计算机图形学—基于OpenGL着色器的自顶向下方法（第六版）\Figures\CHAPTER01 JPEG\AN01F27.jpg"/>
          <p:cNvPicPr>
            <a:picLocks noChangeAspect="1" noChangeArrowheads="1"/>
          </p:cNvPicPr>
          <p:nvPr/>
        </p:nvPicPr>
        <p:blipFill>
          <a:blip r:embed="rId3" cstate="print"/>
          <a:srcRect/>
          <a:stretch>
            <a:fillRect/>
          </a:stretch>
        </p:blipFill>
        <p:spPr bwMode="auto">
          <a:xfrm>
            <a:off x="6146322" y="1443460"/>
            <a:ext cx="2438401" cy="182880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笔式绘图仪模型 </a:t>
            </a:r>
            <a:r>
              <a:rPr altLang="zh-CN" sz="2000" dirty="0"/>
              <a:t>The Pen-Plotter Model</a:t>
            </a:r>
            <a:endParaRPr lang="zh-CN" altLang="en-US" sz="2000" dirty="0"/>
          </a:p>
        </p:txBody>
      </p:sp>
      <p:sp>
        <p:nvSpPr>
          <p:cNvPr id="3" name="内容占位符 2"/>
          <p:cNvSpPr>
            <a:spLocks noGrp="1"/>
          </p:cNvSpPr>
          <p:nvPr>
            <p:ph idx="1"/>
          </p:nvPr>
        </p:nvSpPr>
        <p:spPr>
          <a:xfrm>
            <a:off x="964210" y="1769836"/>
            <a:ext cx="3146396" cy="1610927"/>
          </a:xfrm>
        </p:spPr>
        <p:txBody>
          <a:bodyPr/>
          <a:lstStyle/>
          <a:p>
            <a:pPr>
              <a:buNone/>
            </a:pPr>
            <a:r>
              <a:rPr lang="zh-CN" altLang="en-US" dirty="0"/>
              <a:t>绘图函数</a:t>
            </a:r>
            <a:endParaRPr lang="en-US" altLang="zh-CN" dirty="0"/>
          </a:p>
          <a:p>
            <a:pPr>
              <a:buNone/>
            </a:pPr>
            <a:r>
              <a:rPr lang="en-US" altLang="zh-CN" dirty="0" err="1"/>
              <a:t>moveto</a:t>
            </a:r>
            <a:r>
              <a:rPr lang="zh-CN" altLang="en-US" dirty="0"/>
              <a:t>（</a:t>
            </a:r>
            <a:r>
              <a:rPr lang="en-US" altLang="zh-CN" dirty="0"/>
              <a:t>x, y</a:t>
            </a:r>
            <a:r>
              <a:rPr lang="zh-CN" altLang="en-US" dirty="0"/>
              <a:t>）</a:t>
            </a:r>
          </a:p>
          <a:p>
            <a:pPr>
              <a:buNone/>
            </a:pPr>
            <a:r>
              <a:rPr lang="en-US" altLang="zh-CN" dirty="0" err="1"/>
              <a:t>lineto</a:t>
            </a:r>
            <a:r>
              <a:rPr lang="zh-CN" altLang="en-US" dirty="0"/>
              <a:t>（</a:t>
            </a:r>
            <a:r>
              <a:rPr lang="en-US" altLang="zh-CN" dirty="0"/>
              <a:t>x, y</a:t>
            </a:r>
            <a:r>
              <a:rPr lang="zh-CN" altLang="en-US" dirty="0"/>
              <a:t>）</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47</a:t>
            </a:fld>
            <a:endParaRPr lang="zh-CN" altLang="en-US" dirty="0"/>
          </a:p>
        </p:txBody>
      </p:sp>
      <p:pic>
        <p:nvPicPr>
          <p:cNvPr id="6146" name="Picture 2" descr="E:\CG\交互式计算机图形学—基于OpenGL着色器的自顶向下方法（第六版）\Figures\CHAPTER01 JPEG\AN01F29.jpg"/>
          <p:cNvPicPr>
            <a:picLocks noChangeAspect="1" noChangeArrowheads="1"/>
          </p:cNvPicPr>
          <p:nvPr/>
        </p:nvPicPr>
        <p:blipFill>
          <a:blip r:embed="rId2" cstate="print"/>
          <a:srcRect/>
          <a:stretch>
            <a:fillRect/>
          </a:stretch>
        </p:blipFill>
        <p:spPr bwMode="auto">
          <a:xfrm>
            <a:off x="1270483" y="3984770"/>
            <a:ext cx="3424803" cy="1052979"/>
          </a:xfrm>
          <a:prstGeom prst="rect">
            <a:avLst/>
          </a:prstGeom>
          <a:noFill/>
        </p:spPr>
      </p:pic>
      <p:pic>
        <p:nvPicPr>
          <p:cNvPr id="6147" name="Picture 3" descr="E:\CG\交互式计算机图形学—基于OpenGL着色器的自顶向下方法（第六版）\Figures\CHAPTER01 JPEG\AN01F30a.jpg"/>
          <p:cNvPicPr>
            <a:picLocks noChangeAspect="1" noChangeArrowheads="1"/>
          </p:cNvPicPr>
          <p:nvPr/>
        </p:nvPicPr>
        <p:blipFill>
          <a:blip r:embed="rId3" cstate="print"/>
          <a:srcRect/>
          <a:stretch>
            <a:fillRect/>
          </a:stretch>
        </p:blipFill>
        <p:spPr bwMode="auto">
          <a:xfrm>
            <a:off x="6535521" y="1553070"/>
            <a:ext cx="1237228" cy="1550857"/>
          </a:xfrm>
          <a:prstGeom prst="rect">
            <a:avLst/>
          </a:prstGeom>
          <a:noFill/>
        </p:spPr>
      </p:pic>
      <p:pic>
        <p:nvPicPr>
          <p:cNvPr id="6148" name="Picture 4" descr="E:\CG\交互式计算机图形学—基于OpenGL着色器的自顶向下方法（第六版）\Figures\CHAPTER01 JPEG\AN01F30b.jpg"/>
          <p:cNvPicPr>
            <a:picLocks noChangeAspect="1" noChangeArrowheads="1"/>
          </p:cNvPicPr>
          <p:nvPr/>
        </p:nvPicPr>
        <p:blipFill>
          <a:blip r:embed="rId4" cstate="print"/>
          <a:srcRect/>
          <a:stretch>
            <a:fillRect/>
          </a:stretch>
        </p:blipFill>
        <p:spPr bwMode="auto">
          <a:xfrm>
            <a:off x="6425967" y="3277323"/>
            <a:ext cx="1824097" cy="2111336"/>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三维</a:t>
            </a:r>
            <a:r>
              <a:rPr altLang="zh-CN" dirty="0"/>
              <a:t>API </a:t>
            </a:r>
            <a:endParaRPr lang="zh-CN" altLang="en-US" dirty="0"/>
          </a:p>
        </p:txBody>
      </p:sp>
      <p:sp>
        <p:nvSpPr>
          <p:cNvPr id="3" name="内容占位符 2"/>
          <p:cNvSpPr>
            <a:spLocks noGrp="1"/>
          </p:cNvSpPr>
          <p:nvPr>
            <p:ph idx="1"/>
          </p:nvPr>
        </p:nvSpPr>
        <p:spPr>
          <a:xfrm>
            <a:off x="628650" y="1316831"/>
            <a:ext cx="4480245" cy="4351338"/>
          </a:xfrm>
        </p:spPr>
        <p:txBody>
          <a:bodyPr/>
          <a:lstStyle/>
          <a:p>
            <a:r>
              <a:rPr lang="zh-CN" altLang="en-US" dirty="0">
                <a:latin typeface="华文新魏" pitchFamily="2" charset="-122"/>
                <a:ea typeface="华文新魏" pitchFamily="2" charset="-122"/>
              </a:rPr>
              <a:t> 六个自由度</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镜头中心的位置，即投影中心（</a:t>
            </a:r>
            <a:r>
              <a:rPr lang="en-US" altLang="zh-CN" dirty="0">
                <a:latin typeface="华文新魏" pitchFamily="2" charset="-122"/>
                <a:ea typeface="华文新魏" pitchFamily="2" charset="-122"/>
              </a:rPr>
              <a:t>COP</a:t>
            </a:r>
            <a:r>
              <a:rPr lang="zh-CN" altLang="en-US" dirty="0">
                <a:latin typeface="华文新魏" pitchFamily="2" charset="-122"/>
                <a:ea typeface="华文新魏" pitchFamily="2" charset="-122"/>
              </a:rPr>
              <a:t>）</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方向</a:t>
            </a:r>
          </a:p>
          <a:p>
            <a:r>
              <a:rPr lang="zh-CN" altLang="en-US" dirty="0">
                <a:latin typeface="华文新魏" pitchFamily="2" charset="-122"/>
                <a:ea typeface="华文新魏" pitchFamily="2" charset="-122"/>
              </a:rPr>
              <a:t> 镜头、焦距</a:t>
            </a:r>
          </a:p>
          <a:p>
            <a:r>
              <a:rPr lang="zh-CN" altLang="en-US" dirty="0">
                <a:latin typeface="华文新魏" pitchFamily="2" charset="-122"/>
                <a:ea typeface="华文新魏" pitchFamily="2" charset="-122"/>
              </a:rPr>
              <a:t> 胶卷尺寸</a:t>
            </a:r>
          </a:p>
          <a:p>
            <a:r>
              <a:rPr lang="zh-CN" altLang="en-US" dirty="0">
                <a:latin typeface="华文新魏" pitchFamily="2" charset="-122"/>
                <a:ea typeface="华文新魏" pitchFamily="2" charset="-122"/>
              </a:rPr>
              <a:t> 胶卷平面的方向</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48</a:t>
            </a:fld>
            <a:endParaRPr lang="zh-CN" altLang="en-US" dirty="0"/>
          </a:p>
        </p:txBody>
      </p:sp>
      <p:pic>
        <p:nvPicPr>
          <p:cNvPr id="5122" name="Picture 2" descr="E:\CG\交互式计算机图形学—基于OpenGL着色器的自顶向下方法（第六版）\Figures\CHAPTER01 JPEG\AN01F32.jpg"/>
          <p:cNvPicPr>
            <a:picLocks noChangeAspect="1" noChangeArrowheads="1"/>
          </p:cNvPicPr>
          <p:nvPr/>
        </p:nvPicPr>
        <p:blipFill>
          <a:blip r:embed="rId2" cstate="print"/>
          <a:srcRect/>
          <a:stretch>
            <a:fillRect/>
          </a:stretch>
        </p:blipFill>
        <p:spPr bwMode="auto">
          <a:xfrm>
            <a:off x="5402510" y="3401538"/>
            <a:ext cx="2273416" cy="2516895"/>
          </a:xfrm>
          <a:prstGeom prst="rect">
            <a:avLst/>
          </a:prstGeom>
          <a:noFill/>
        </p:spPr>
      </p:pic>
      <p:pic>
        <p:nvPicPr>
          <p:cNvPr id="5123" name="Picture 3" descr="E:\CG\交互式计算机图形学—基于OpenGL着色器的自顶向下方法（第六版）\Figures\CHAPTER01 JPEG\an01f31.jpg"/>
          <p:cNvPicPr>
            <a:picLocks noChangeAspect="1" noChangeArrowheads="1"/>
          </p:cNvPicPr>
          <p:nvPr/>
        </p:nvPicPr>
        <p:blipFill>
          <a:blip r:embed="rId3" cstate="print"/>
          <a:srcRect/>
          <a:stretch>
            <a:fillRect/>
          </a:stretch>
        </p:blipFill>
        <p:spPr bwMode="auto">
          <a:xfrm>
            <a:off x="6157519" y="637794"/>
            <a:ext cx="1731773" cy="2238987"/>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API</a:t>
            </a:r>
            <a:r>
              <a:rPr lang="zh-CN" dirty="0"/>
              <a:t>的构成</a:t>
            </a:r>
            <a:endParaRPr lang="zh-CN" altLang="en-US" dirty="0"/>
          </a:p>
        </p:txBody>
      </p:sp>
      <p:sp>
        <p:nvSpPr>
          <p:cNvPr id="3" name="内容占位符 2"/>
          <p:cNvSpPr>
            <a:spLocks noGrp="1"/>
          </p:cNvSpPr>
          <p:nvPr>
            <p:ph idx="1"/>
          </p:nvPr>
        </p:nvSpPr>
        <p:spPr/>
        <p:txBody>
          <a:bodyPr/>
          <a:lstStyle/>
          <a:p>
            <a:r>
              <a:rPr lang="zh-CN" altLang="en-US" dirty="0">
                <a:latin typeface="华文新魏" pitchFamily="2" charset="-122"/>
                <a:ea typeface="华文新魏" pitchFamily="2" charset="-122"/>
              </a:rPr>
              <a:t>通过调用函数定义构成一幅图像所需要的内容：</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对象</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观察者</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光源</a:t>
            </a:r>
            <a:endParaRPr lang="en-US" altLang="zh-CN" dirty="0"/>
          </a:p>
          <a:p>
            <a:pPr lvl="1"/>
            <a:r>
              <a:rPr lang="zh-CN" altLang="en-US" dirty="0">
                <a:latin typeface="华文新魏" pitchFamily="2" charset="-122"/>
                <a:ea typeface="华文新魏" pitchFamily="2" charset="-122"/>
              </a:rPr>
              <a:t>材料属性</a:t>
            </a:r>
          </a:p>
          <a:p>
            <a:r>
              <a:rPr lang="zh-CN" altLang="en-US" dirty="0">
                <a:latin typeface="华文新魏" pitchFamily="2" charset="-122"/>
                <a:ea typeface="华文新魏" pitchFamily="2" charset="-122"/>
              </a:rPr>
              <a:t> 其它信息</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从鼠标和键盘等设备获取输入</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系统的能力</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49</a:t>
            </a:fld>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计算机图形学相关内容</a:t>
            </a:r>
            <a:endParaRPr lang="zh-CN" altLang="en-US" dirty="0"/>
          </a:p>
        </p:txBody>
      </p:sp>
      <p:sp>
        <p:nvSpPr>
          <p:cNvPr id="3" name="内容占位符 2"/>
          <p:cNvSpPr>
            <a:spLocks noGrp="1"/>
          </p:cNvSpPr>
          <p:nvPr>
            <p:ph idx="1"/>
          </p:nvPr>
        </p:nvSpPr>
        <p:spPr/>
        <p:txBody>
          <a:bodyPr/>
          <a:lstStyle/>
          <a:p>
            <a:r>
              <a:rPr lang="zh-CN" altLang="en-US" dirty="0">
                <a:latin typeface="华文新魏" pitchFamily="2" charset="-122"/>
                <a:ea typeface="华文新魏" pitchFamily="2" charset="-122"/>
              </a:rPr>
              <a:t> 用户界面</a:t>
            </a:r>
            <a:r>
              <a:rPr lang="en-US" altLang="zh-CN" dirty="0">
                <a:latin typeface="华文新魏" pitchFamily="2" charset="-122"/>
                <a:ea typeface="华文新魏" pitchFamily="2" charset="-122"/>
              </a:rPr>
              <a:t>(user interface)</a:t>
            </a:r>
          </a:p>
          <a:p>
            <a:r>
              <a:rPr lang="zh-CN" altLang="en-US" dirty="0">
                <a:latin typeface="华文新魏" pitchFamily="2" charset="-122"/>
                <a:ea typeface="华文新魏" pitchFamily="2" charset="-122"/>
              </a:rPr>
              <a:t> 虚拟现实</a:t>
            </a:r>
            <a:r>
              <a:rPr lang="en-US" altLang="zh-CN" dirty="0">
                <a:latin typeface="华文新魏" pitchFamily="2" charset="-122"/>
                <a:ea typeface="华文新魏" pitchFamily="2" charset="-122"/>
              </a:rPr>
              <a:t>(virtual reality)</a:t>
            </a:r>
          </a:p>
          <a:p>
            <a:r>
              <a:rPr lang="zh-CN" altLang="en-US" dirty="0">
                <a:latin typeface="华文新魏" pitchFamily="2" charset="-122"/>
                <a:ea typeface="华文新魏" pitchFamily="2" charset="-122"/>
              </a:rPr>
              <a:t> 可视化</a:t>
            </a:r>
            <a:r>
              <a:rPr lang="en-US" altLang="zh-CN" dirty="0">
                <a:latin typeface="华文新魏" pitchFamily="2" charset="-122"/>
                <a:ea typeface="华文新魏" pitchFamily="2" charset="-122"/>
              </a:rPr>
              <a:t>(visualization)</a:t>
            </a:r>
          </a:p>
          <a:p>
            <a:r>
              <a:rPr lang="zh-CN" altLang="en-US" dirty="0">
                <a:latin typeface="华文新魏" pitchFamily="2" charset="-122"/>
                <a:ea typeface="华文新魏" pitchFamily="2" charset="-122"/>
              </a:rPr>
              <a:t> 图像处理</a:t>
            </a:r>
            <a:r>
              <a:rPr lang="en-US" altLang="zh-CN" dirty="0">
                <a:latin typeface="华文新魏" pitchFamily="2" charset="-122"/>
                <a:ea typeface="华文新魏" pitchFamily="2" charset="-122"/>
              </a:rPr>
              <a:t>(image processing)</a:t>
            </a:r>
          </a:p>
          <a:p>
            <a:r>
              <a:rPr lang="zh-CN" altLang="en-US" dirty="0">
                <a:latin typeface="华文新魏" pitchFamily="2" charset="-122"/>
                <a:ea typeface="华文新魏" pitchFamily="2" charset="-122"/>
              </a:rPr>
              <a:t> 三维扫描</a:t>
            </a:r>
            <a:r>
              <a:rPr lang="en-US" altLang="zh-CN" dirty="0">
                <a:latin typeface="华文新魏" pitchFamily="2" charset="-122"/>
                <a:ea typeface="华文新魏" pitchFamily="2" charset="-122"/>
              </a:rPr>
              <a:t>(3D scanning)</a:t>
            </a:r>
            <a:endParaRPr lang="zh-CN" altLang="en-US" dirty="0">
              <a:latin typeface="华文新魏" pitchFamily="2" charset="-122"/>
              <a:ea typeface="华文新魏" pitchFamily="2" charset="-122"/>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a:t>
            </a:fld>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对象的定义</a:t>
            </a:r>
            <a:endParaRPr lang="zh-CN" altLang="en-US" dirty="0"/>
          </a:p>
        </p:txBody>
      </p:sp>
      <p:sp>
        <p:nvSpPr>
          <p:cNvPr id="3" name="内容占位符 2"/>
          <p:cNvSpPr>
            <a:spLocks noGrp="1"/>
          </p:cNvSpPr>
          <p:nvPr>
            <p:ph idx="1"/>
          </p:nvPr>
        </p:nvSpPr>
        <p:spPr>
          <a:xfrm>
            <a:off x="628649" y="1316831"/>
            <a:ext cx="7902955" cy="4351338"/>
          </a:xfrm>
        </p:spPr>
        <p:txBody>
          <a:bodyPr>
            <a:normAutofit/>
          </a:bodyPr>
          <a:lstStyle/>
          <a:p>
            <a:r>
              <a:rPr lang="zh-CN" altLang="en-US" dirty="0">
                <a:latin typeface="华文新魏" pitchFamily="2" charset="-122"/>
                <a:ea typeface="华文新魏" pitchFamily="2" charset="-122"/>
              </a:rPr>
              <a:t>绝大多数</a:t>
            </a:r>
            <a:r>
              <a:rPr lang="en-US" altLang="zh-CN" dirty="0">
                <a:latin typeface="华文新魏" pitchFamily="2" charset="-122"/>
                <a:ea typeface="华文新魏" pitchFamily="2" charset="-122"/>
              </a:rPr>
              <a:t>API</a:t>
            </a:r>
            <a:r>
              <a:rPr lang="zh-CN" altLang="en-US" dirty="0">
                <a:latin typeface="华文新魏" pitchFamily="2" charset="-122"/>
                <a:ea typeface="华文新魏" pitchFamily="2" charset="-122"/>
              </a:rPr>
              <a:t>支持有限的基本几何对象，例如：</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点（</a:t>
            </a:r>
            <a:r>
              <a:rPr lang="en-US" altLang="zh-CN" dirty="0">
                <a:latin typeface="华文新魏" pitchFamily="2" charset="-122"/>
                <a:ea typeface="华文新魏" pitchFamily="2" charset="-122"/>
              </a:rPr>
              <a:t>points</a:t>
            </a:r>
            <a:r>
              <a:rPr lang="zh-CN" altLang="en-US" dirty="0">
                <a:latin typeface="华文新魏" pitchFamily="2" charset="-122"/>
                <a:ea typeface="华文新魏" pitchFamily="2" charset="-122"/>
              </a:rPr>
              <a:t>，零维对象）</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线段（ </a:t>
            </a:r>
            <a:r>
              <a:rPr lang="en-US" altLang="zh-CN" dirty="0">
                <a:latin typeface="华文新魏" pitchFamily="2" charset="-122"/>
                <a:ea typeface="华文新魏" pitchFamily="2" charset="-122"/>
              </a:rPr>
              <a:t>line segments</a:t>
            </a:r>
            <a:r>
              <a:rPr lang="zh-CN" altLang="en-US" dirty="0">
                <a:latin typeface="华文新魏" pitchFamily="2" charset="-122"/>
                <a:ea typeface="华文新魏" pitchFamily="2" charset="-122"/>
              </a:rPr>
              <a:t>，一维对象）</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多边形（ </a:t>
            </a:r>
            <a:r>
              <a:rPr lang="en-US" altLang="zh-CN" dirty="0">
                <a:latin typeface="华文新魏" pitchFamily="2" charset="-122"/>
                <a:ea typeface="华文新魏" pitchFamily="2" charset="-122"/>
              </a:rPr>
              <a:t>polygons</a:t>
            </a:r>
            <a:r>
              <a:rPr lang="zh-CN" altLang="en-US" dirty="0">
                <a:latin typeface="华文新魏" pitchFamily="2" charset="-122"/>
                <a:ea typeface="华文新魏" pitchFamily="2" charset="-122"/>
              </a:rPr>
              <a:t>，二维对象）</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某些曲线和曲面</a:t>
            </a:r>
            <a:endParaRPr lang="en-US" altLang="zh-CN" dirty="0">
              <a:latin typeface="华文新魏" pitchFamily="2" charset="-122"/>
              <a:ea typeface="华文新魏" pitchFamily="2" charset="-122"/>
            </a:endParaRPr>
          </a:p>
          <a:p>
            <a:pPr lvl="2"/>
            <a:r>
              <a:rPr lang="zh-CN" altLang="en-US" dirty="0">
                <a:latin typeface="华文新魏" pitchFamily="2" charset="-122"/>
                <a:ea typeface="华文新魏" pitchFamily="2" charset="-122"/>
              </a:rPr>
              <a:t>二次曲面（</a:t>
            </a:r>
            <a:r>
              <a:rPr lang="en-US" altLang="zh-CN" dirty="0">
                <a:latin typeface="华文新魏" pitchFamily="2" charset="-122"/>
                <a:ea typeface="华文新魏" pitchFamily="2" charset="-122"/>
              </a:rPr>
              <a:t>quadrics</a:t>
            </a:r>
            <a:r>
              <a:rPr lang="zh-CN" altLang="en-US" dirty="0">
                <a:latin typeface="华文新魏" pitchFamily="2" charset="-122"/>
                <a:ea typeface="华文新魏" pitchFamily="2" charset="-122"/>
              </a:rPr>
              <a:t>）</a:t>
            </a:r>
            <a:endParaRPr lang="en-US" altLang="zh-CN" dirty="0">
              <a:latin typeface="华文新魏" pitchFamily="2" charset="-122"/>
              <a:ea typeface="华文新魏" pitchFamily="2" charset="-122"/>
            </a:endParaRPr>
          </a:p>
          <a:p>
            <a:pPr lvl="2"/>
            <a:r>
              <a:rPr lang="zh-CN" altLang="en-US" dirty="0">
                <a:latin typeface="华文新魏" pitchFamily="2" charset="-122"/>
                <a:ea typeface="华文新魏" pitchFamily="2" charset="-122"/>
              </a:rPr>
              <a:t>多项式参数曲面（</a:t>
            </a:r>
            <a:r>
              <a:rPr lang="en-US" altLang="zh-CN" dirty="0">
                <a:latin typeface="华文新魏" pitchFamily="2" charset="-122"/>
                <a:ea typeface="华文新魏" pitchFamily="2" charset="-122"/>
              </a:rPr>
              <a:t>NRUBS</a:t>
            </a:r>
            <a:r>
              <a:rPr lang="zh-CN" altLang="en-US" dirty="0">
                <a:latin typeface="华文新魏" pitchFamily="2" charset="-122"/>
                <a:ea typeface="华文新魏" pitchFamily="2" charset="-122"/>
              </a:rPr>
              <a:t>）</a:t>
            </a:r>
          </a:p>
          <a:p>
            <a:r>
              <a:rPr lang="zh-CN" altLang="en-US" dirty="0">
                <a:latin typeface="华文新魏" pitchFamily="2" charset="-122"/>
                <a:ea typeface="华文新魏" pitchFamily="2" charset="-122"/>
              </a:rPr>
              <a:t> 所有基本形状在空间中的位置通过顶点（</a:t>
            </a:r>
            <a:r>
              <a:rPr lang="en-US" altLang="zh-CN" dirty="0">
                <a:latin typeface="华文新魏" pitchFamily="2" charset="-122"/>
                <a:ea typeface="华文新魏" pitchFamily="2" charset="-122"/>
              </a:rPr>
              <a:t>vertices</a:t>
            </a:r>
            <a:r>
              <a:rPr lang="zh-CN" altLang="en-US" dirty="0">
                <a:latin typeface="华文新魏" pitchFamily="2" charset="-122"/>
                <a:ea typeface="华文新魏" pitchFamily="2" charset="-122"/>
              </a:rPr>
              <a:t>）来描述。</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50</a:t>
            </a:fld>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光源与材质</a:t>
            </a:r>
            <a:endParaRPr lang="zh-CN" altLang="en-US" dirty="0"/>
          </a:p>
        </p:txBody>
      </p:sp>
      <p:sp>
        <p:nvSpPr>
          <p:cNvPr id="3" name="内容占位符 2"/>
          <p:cNvSpPr>
            <a:spLocks noGrp="1"/>
          </p:cNvSpPr>
          <p:nvPr>
            <p:ph idx="1"/>
          </p:nvPr>
        </p:nvSpPr>
        <p:spPr/>
        <p:txBody>
          <a:bodyPr/>
          <a:lstStyle/>
          <a:p>
            <a:r>
              <a:rPr lang="zh-CN" altLang="en-US" dirty="0">
                <a:latin typeface="华文新魏" pitchFamily="2" charset="-122"/>
                <a:ea typeface="华文新魏" pitchFamily="2" charset="-122"/>
              </a:rPr>
              <a:t>光源类型</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点光源与分布式光源</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聚光灯</a:t>
            </a:r>
            <a:r>
              <a:rPr lang="en-US" altLang="zh-CN" dirty="0">
                <a:latin typeface="华文新魏" pitchFamily="2" charset="-122"/>
                <a:ea typeface="华文新魏" pitchFamily="2" charset="-122"/>
              </a:rPr>
              <a:t>spot lights</a:t>
            </a:r>
          </a:p>
          <a:p>
            <a:pPr lvl="1"/>
            <a:r>
              <a:rPr lang="zh-CN" altLang="en-US" dirty="0">
                <a:latin typeface="华文新魏" pitchFamily="2" charset="-122"/>
                <a:ea typeface="华文新魏" pitchFamily="2" charset="-122"/>
              </a:rPr>
              <a:t>光源的远与近</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光源的颜色属性</a:t>
            </a:r>
          </a:p>
          <a:p>
            <a:r>
              <a:rPr lang="zh-CN" altLang="en-US" dirty="0">
                <a:latin typeface="华文新魏" pitchFamily="2" charset="-122"/>
                <a:ea typeface="华文新魏" pitchFamily="2" charset="-122"/>
              </a:rPr>
              <a:t> 材料属性</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吸收性：颜色属性</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反射性：漫反射、镜面</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51</a:t>
            </a:fld>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使用</a:t>
            </a:r>
            <a:r>
              <a:rPr altLang="zh-CN" dirty="0"/>
              <a:t>OpenGL API </a:t>
            </a:r>
            <a:r>
              <a:rPr lang="zh-CN" dirty="0"/>
              <a:t>绘制一系列图像</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52</a:t>
            </a:fld>
            <a:endParaRPr lang="zh-CN" altLang="en-US" dirty="0"/>
          </a:p>
        </p:txBody>
      </p:sp>
      <p:pic>
        <p:nvPicPr>
          <p:cNvPr id="5" name="Picture 5" descr="C:\BOOK\OpenGL\Hue\hue1.jpg"/>
          <p:cNvPicPr>
            <a:picLocks noChangeAspect="1" noChangeArrowheads="1"/>
          </p:cNvPicPr>
          <p:nvPr/>
        </p:nvPicPr>
        <p:blipFill>
          <a:blip r:embed="rId2" cstate="print"/>
          <a:srcRect/>
          <a:stretch>
            <a:fillRect/>
          </a:stretch>
        </p:blipFill>
        <p:spPr bwMode="auto">
          <a:xfrm>
            <a:off x="527106" y="1362510"/>
            <a:ext cx="2667000" cy="2667000"/>
          </a:xfrm>
          <a:prstGeom prst="rect">
            <a:avLst/>
          </a:prstGeom>
          <a:noFill/>
          <a:ln w="9525">
            <a:noFill/>
            <a:miter lim="800000"/>
            <a:headEnd/>
            <a:tailEnd/>
          </a:ln>
        </p:spPr>
      </p:pic>
      <p:pic>
        <p:nvPicPr>
          <p:cNvPr id="6" name="Picture 5" descr="hue2"/>
          <p:cNvPicPr>
            <a:picLocks noGrp="1" noChangeAspect="1" noChangeArrowheads="1"/>
          </p:cNvPicPr>
          <p:nvPr>
            <p:ph idx="1"/>
          </p:nvPr>
        </p:nvPicPr>
        <p:blipFill>
          <a:blip r:embed="rId3" cstate="print"/>
          <a:srcRect/>
          <a:stretch>
            <a:fillRect/>
          </a:stretch>
        </p:blipFill>
        <p:spPr bwMode="auto">
          <a:xfrm>
            <a:off x="3206587" y="2248249"/>
            <a:ext cx="2667699" cy="2667699"/>
          </a:xfrm>
          <a:prstGeom prst="rect">
            <a:avLst/>
          </a:prstGeom>
          <a:noFill/>
          <a:ln w="9525">
            <a:noFill/>
            <a:miter lim="800000"/>
            <a:headEnd/>
            <a:tailEnd/>
          </a:ln>
        </p:spPr>
      </p:pic>
      <p:pic>
        <p:nvPicPr>
          <p:cNvPr id="7" name="Picture 5" descr="C:\BOOK\OpenGL\Hue\hue3.jpg"/>
          <p:cNvPicPr>
            <a:picLocks noChangeAspect="1" noChangeArrowheads="1"/>
          </p:cNvPicPr>
          <p:nvPr/>
        </p:nvPicPr>
        <p:blipFill>
          <a:blip r:embed="rId4" cstate="print"/>
          <a:srcRect/>
          <a:stretch>
            <a:fillRect/>
          </a:stretch>
        </p:blipFill>
        <p:spPr bwMode="auto">
          <a:xfrm>
            <a:off x="5876489" y="3330429"/>
            <a:ext cx="2676176" cy="2676176"/>
          </a:xfrm>
          <a:prstGeom prst="rect">
            <a:avLst/>
          </a:prstGeom>
          <a:noFill/>
          <a:ln w="9525">
            <a:noFill/>
            <a:miter lim="800000"/>
            <a:headEnd/>
            <a:tailEnd/>
          </a:ln>
        </p:spPr>
      </p:pic>
      <p:sp>
        <p:nvSpPr>
          <p:cNvPr id="8" name="TextBox 7"/>
          <p:cNvSpPr txBox="1"/>
          <p:nvPr/>
        </p:nvSpPr>
        <p:spPr>
          <a:xfrm>
            <a:off x="654341" y="4295163"/>
            <a:ext cx="2088859" cy="369332"/>
          </a:xfrm>
          <a:prstGeom prst="rect">
            <a:avLst/>
          </a:prstGeom>
          <a:noFill/>
        </p:spPr>
        <p:txBody>
          <a:bodyPr wrap="square" rtlCol="0">
            <a:spAutoFit/>
          </a:bodyPr>
          <a:lstStyle/>
          <a:p>
            <a:r>
              <a:rPr lang="zh-CN" altLang="en-US" dirty="0"/>
              <a:t>艺术化的太阳模型</a:t>
            </a:r>
          </a:p>
        </p:txBody>
      </p:sp>
      <p:sp>
        <p:nvSpPr>
          <p:cNvPr id="9" name="TextBox 8"/>
          <p:cNvSpPr txBox="1"/>
          <p:nvPr/>
        </p:nvSpPr>
        <p:spPr>
          <a:xfrm>
            <a:off x="3229762" y="4992848"/>
            <a:ext cx="2266426" cy="646331"/>
          </a:xfrm>
          <a:prstGeom prst="rect">
            <a:avLst/>
          </a:prstGeom>
          <a:noFill/>
        </p:spPr>
        <p:txBody>
          <a:bodyPr wrap="square" rtlCol="0">
            <a:spAutoFit/>
          </a:bodyPr>
          <a:lstStyle/>
          <a:p>
            <a:r>
              <a:rPr lang="zh-CN" altLang="en-US" dirty="0"/>
              <a:t>线段绘制的太阳模型</a:t>
            </a:r>
            <a:endParaRPr lang="en-US" altLang="zh-CN" dirty="0"/>
          </a:p>
          <a:p>
            <a:r>
              <a:rPr lang="en-US" altLang="zh-CN" dirty="0"/>
              <a:t>wireframe</a:t>
            </a:r>
            <a:endParaRPr lang="zh-CN" altLang="en-US" dirty="0"/>
          </a:p>
        </p:txBody>
      </p:sp>
      <p:sp>
        <p:nvSpPr>
          <p:cNvPr id="10" name="TextBox 9"/>
          <p:cNvSpPr txBox="1"/>
          <p:nvPr/>
        </p:nvSpPr>
        <p:spPr>
          <a:xfrm>
            <a:off x="6014906" y="6058249"/>
            <a:ext cx="2383871" cy="646331"/>
          </a:xfrm>
          <a:prstGeom prst="rect">
            <a:avLst/>
          </a:prstGeom>
          <a:noFill/>
        </p:spPr>
        <p:txBody>
          <a:bodyPr wrap="square" rtlCol="0">
            <a:spAutoFit/>
          </a:bodyPr>
          <a:lstStyle/>
          <a:p>
            <a:r>
              <a:rPr lang="zh-CN" altLang="en-US" dirty="0"/>
              <a:t>多边形面片绘制的的太阳模型 （经过</a:t>
            </a:r>
            <a:r>
              <a:rPr lang="en-US" altLang="zh-CN" dirty="0"/>
              <a:t>HSR</a:t>
            </a:r>
            <a:r>
              <a:rPr lang="zh-CN" altLang="en-US" dirty="0"/>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光栅</a:t>
            </a:r>
            <a:r>
              <a:rPr altLang="zh-CN" dirty="0"/>
              <a:t>Raster Graphics</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53</a:t>
            </a:fld>
            <a:endParaRPr lang="zh-CN" altLang="en-US" dirty="0"/>
          </a:p>
        </p:txBody>
      </p:sp>
      <p:sp>
        <p:nvSpPr>
          <p:cNvPr id="8" name="Rectangle 3"/>
          <p:cNvSpPr txBox="1">
            <a:spLocks noChangeArrowheads="1"/>
          </p:cNvSpPr>
          <p:nvPr/>
        </p:nvSpPr>
        <p:spPr>
          <a:xfrm>
            <a:off x="576743" y="1406554"/>
            <a:ext cx="7772400" cy="690694"/>
          </a:xfrm>
          <a:prstGeom prst="rect">
            <a:avLst/>
          </a:prstGeom>
        </p:spPr>
        <p:txBody>
          <a:bodyPr vert="horz" lIns="91440" tIns="45720" rIns="91440" bIns="45720" rtlCol="0">
            <a:normAutofit/>
          </a:bodyPr>
          <a:lstStyle/>
          <a:p>
            <a:pPr marL="228600" marR="0" lvl="0" indent="-360000" algn="l" defTabSz="914400" rtl="0" eaLnBrk="1" fontAlgn="auto" latinLnBrk="0" hangingPunct="1">
              <a:lnSpc>
                <a:spcPct val="90000"/>
              </a:lnSpc>
              <a:spcBef>
                <a:spcPts val="1000"/>
              </a:spcBef>
              <a:spcAft>
                <a:spcPts val="0"/>
              </a:spcAft>
              <a:buClr>
                <a:srgbClr val="94003F"/>
              </a:buClr>
              <a:buSzPct val="70000"/>
              <a:buFontTx/>
              <a:buNone/>
              <a:tabLst/>
              <a:defRPr/>
            </a:pPr>
            <a:r>
              <a:rPr kumimoji="0" lang="en-US" altLang="zh-CN"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Realism comes to computer graphics </a:t>
            </a:r>
          </a:p>
        </p:txBody>
      </p:sp>
      <p:pic>
        <p:nvPicPr>
          <p:cNvPr id="9" name="Picture 5" descr="hue4"/>
          <p:cNvPicPr>
            <a:picLocks noChangeAspect="1" noChangeArrowheads="1"/>
          </p:cNvPicPr>
          <p:nvPr/>
        </p:nvPicPr>
        <p:blipFill>
          <a:blip r:embed="rId2" cstate="print"/>
          <a:srcRect/>
          <a:stretch>
            <a:fillRect/>
          </a:stretch>
        </p:blipFill>
        <p:spPr bwMode="auto">
          <a:xfrm>
            <a:off x="381000" y="2286000"/>
            <a:ext cx="2756483" cy="2756483"/>
          </a:xfrm>
          <a:prstGeom prst="rect">
            <a:avLst/>
          </a:prstGeom>
          <a:noFill/>
          <a:ln w="9525">
            <a:noFill/>
            <a:miter lim="800000"/>
            <a:headEnd/>
            <a:tailEnd/>
          </a:ln>
        </p:spPr>
      </p:pic>
      <p:pic>
        <p:nvPicPr>
          <p:cNvPr id="10" name="Picture 7" descr="hue7"/>
          <p:cNvPicPr>
            <a:picLocks noChangeAspect="1" noChangeArrowheads="1"/>
          </p:cNvPicPr>
          <p:nvPr/>
        </p:nvPicPr>
        <p:blipFill>
          <a:blip r:embed="rId3" cstate="print"/>
          <a:srcRect/>
          <a:stretch>
            <a:fillRect/>
          </a:stretch>
        </p:blipFill>
        <p:spPr bwMode="auto">
          <a:xfrm>
            <a:off x="3285688" y="2294389"/>
            <a:ext cx="2743200" cy="2743200"/>
          </a:xfrm>
          <a:prstGeom prst="rect">
            <a:avLst/>
          </a:prstGeom>
          <a:noFill/>
          <a:ln w="9525">
            <a:noFill/>
            <a:miter lim="800000"/>
            <a:headEnd/>
            <a:tailEnd/>
          </a:ln>
        </p:spPr>
      </p:pic>
      <p:pic>
        <p:nvPicPr>
          <p:cNvPr id="11" name="Picture 9" descr="hue6"/>
          <p:cNvPicPr>
            <a:picLocks noChangeAspect="1" noChangeArrowheads="1"/>
          </p:cNvPicPr>
          <p:nvPr/>
        </p:nvPicPr>
        <p:blipFill>
          <a:blip r:embed="rId4" cstate="print"/>
          <a:srcRect/>
          <a:stretch>
            <a:fillRect/>
          </a:stretch>
        </p:blipFill>
        <p:spPr bwMode="auto">
          <a:xfrm>
            <a:off x="6221747" y="2311167"/>
            <a:ext cx="2730617" cy="2730617"/>
          </a:xfrm>
          <a:prstGeom prst="rect">
            <a:avLst/>
          </a:prstGeom>
          <a:noFill/>
          <a:ln w="9525">
            <a:noFill/>
            <a:miter lim="800000"/>
            <a:headEnd/>
            <a:tailEnd/>
          </a:ln>
        </p:spPr>
      </p:pic>
      <p:sp>
        <p:nvSpPr>
          <p:cNvPr id="12" name="Text Box 10"/>
          <p:cNvSpPr txBox="1">
            <a:spLocks noChangeArrowheads="1"/>
          </p:cNvSpPr>
          <p:nvPr/>
        </p:nvSpPr>
        <p:spPr bwMode="auto">
          <a:xfrm>
            <a:off x="768990" y="5148743"/>
            <a:ext cx="1681871" cy="646331"/>
          </a:xfrm>
          <a:prstGeom prst="rect">
            <a:avLst/>
          </a:prstGeom>
          <a:noFill/>
          <a:ln w="12700">
            <a:noFill/>
            <a:miter lim="800000"/>
            <a:headEnd type="none" w="sm" len="sm"/>
            <a:tailEnd type="none" w="sm" len="sm"/>
          </a:ln>
        </p:spPr>
        <p:txBody>
          <a:bodyPr wrap="none" anchorCtr="1">
            <a:spAutoFit/>
          </a:bodyPr>
          <a:lstStyle/>
          <a:p>
            <a:r>
              <a:rPr lang="zh-CN" altLang="en-US" dirty="0"/>
              <a:t>平滑着色</a:t>
            </a:r>
            <a:endParaRPr lang="en-US" altLang="zh-CN" dirty="0"/>
          </a:p>
          <a:p>
            <a:r>
              <a:rPr lang="en-US" altLang="zh-CN" dirty="0"/>
              <a:t>smooth shading</a:t>
            </a:r>
          </a:p>
        </p:txBody>
      </p:sp>
      <p:sp>
        <p:nvSpPr>
          <p:cNvPr id="13" name="Text Box 11"/>
          <p:cNvSpPr txBox="1">
            <a:spLocks noChangeArrowheads="1"/>
          </p:cNvSpPr>
          <p:nvPr/>
        </p:nvSpPr>
        <p:spPr bwMode="auto">
          <a:xfrm>
            <a:off x="3523376" y="5131965"/>
            <a:ext cx="2516698" cy="646331"/>
          </a:xfrm>
          <a:prstGeom prst="rect">
            <a:avLst/>
          </a:prstGeom>
          <a:noFill/>
          <a:ln w="12700">
            <a:noFill/>
            <a:miter lim="800000"/>
            <a:headEnd type="none" w="sm" len="sm"/>
            <a:tailEnd type="none" w="sm" len="sm"/>
          </a:ln>
        </p:spPr>
        <p:txBody>
          <a:bodyPr wrap="square" anchorCtr="1">
            <a:spAutoFit/>
          </a:bodyPr>
          <a:lstStyle/>
          <a:p>
            <a:r>
              <a:rPr lang="zh-CN" altLang="en-US" dirty="0"/>
              <a:t>环境映射</a:t>
            </a:r>
            <a:endParaRPr lang="en-US" altLang="zh-CN" dirty="0"/>
          </a:p>
          <a:p>
            <a:r>
              <a:rPr lang="en-US" altLang="zh-CN" dirty="0"/>
              <a:t>Environment mapping</a:t>
            </a:r>
          </a:p>
        </p:txBody>
      </p:sp>
      <p:sp>
        <p:nvSpPr>
          <p:cNvPr id="14" name="Text Box 12"/>
          <p:cNvSpPr txBox="1">
            <a:spLocks noChangeArrowheads="1"/>
          </p:cNvSpPr>
          <p:nvPr/>
        </p:nvSpPr>
        <p:spPr bwMode="auto">
          <a:xfrm>
            <a:off x="6654567" y="5098409"/>
            <a:ext cx="1609736" cy="646331"/>
          </a:xfrm>
          <a:prstGeom prst="rect">
            <a:avLst/>
          </a:prstGeom>
          <a:noFill/>
          <a:ln w="12700">
            <a:noFill/>
            <a:miter lim="800000"/>
            <a:headEnd type="none" w="sm" len="sm"/>
            <a:tailEnd type="none" w="sm" len="sm"/>
          </a:ln>
        </p:spPr>
        <p:txBody>
          <a:bodyPr wrap="none" anchorCtr="1">
            <a:spAutoFit/>
          </a:bodyPr>
          <a:lstStyle/>
          <a:p>
            <a:r>
              <a:rPr lang="zh-CN" altLang="en-US" dirty="0"/>
              <a:t>凹凸映射</a:t>
            </a:r>
            <a:endParaRPr lang="en-US" altLang="zh-CN" dirty="0"/>
          </a:p>
          <a:p>
            <a:r>
              <a:rPr lang="en-US" altLang="zh-CN" dirty="0"/>
              <a:t>bump mapping</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建模</a:t>
            </a:r>
            <a:r>
              <a:rPr altLang="zh-CN" dirty="0"/>
              <a:t>-</a:t>
            </a:r>
            <a:r>
              <a:rPr lang="zh-CN" altLang="en-US" dirty="0"/>
              <a:t>渲染模式 </a:t>
            </a:r>
            <a:r>
              <a:rPr altLang="zh-CN" sz="1800" dirty="0"/>
              <a:t>The Modeling-Rendering  Paradigm </a:t>
            </a:r>
            <a:endParaRPr lang="zh-CN" altLang="en-US" sz="1800" dirty="0"/>
          </a:p>
        </p:txBody>
      </p:sp>
      <p:sp>
        <p:nvSpPr>
          <p:cNvPr id="3" name="内容占位符 2"/>
          <p:cNvSpPr>
            <a:spLocks noGrp="1"/>
          </p:cNvSpPr>
          <p:nvPr>
            <p:ph idx="1"/>
          </p:nvPr>
        </p:nvSpPr>
        <p:spPr>
          <a:xfrm>
            <a:off x="1433992" y="2029895"/>
            <a:ext cx="7886700" cy="545525"/>
          </a:xfrm>
        </p:spPr>
        <p:txBody>
          <a:bodyPr/>
          <a:lstStyle/>
          <a:p>
            <a:pPr>
              <a:buNone/>
            </a:pPr>
            <a:r>
              <a:rPr lang="zh-CN" altLang="en-US" dirty="0"/>
              <a:t>  建模器         接口文件       渲染器</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54</a:t>
            </a:fld>
            <a:endParaRPr lang="zh-CN" altLang="en-US" dirty="0"/>
          </a:p>
        </p:txBody>
      </p:sp>
      <p:pic>
        <p:nvPicPr>
          <p:cNvPr id="14338" name="Picture 2" descr="E:\CG\交互式计算机图形学—基于OpenGL着色器的自顶向下方法（第六版）\Figures\CHAPTER01 JPEG\AN01F34.jpg"/>
          <p:cNvPicPr>
            <a:picLocks noChangeAspect="1" noChangeArrowheads="1"/>
          </p:cNvPicPr>
          <p:nvPr/>
        </p:nvPicPr>
        <p:blipFill>
          <a:blip r:embed="rId2" cstate="print"/>
          <a:srcRect/>
          <a:stretch>
            <a:fillRect/>
          </a:stretch>
        </p:blipFill>
        <p:spPr bwMode="auto">
          <a:xfrm>
            <a:off x="1602297" y="2823979"/>
            <a:ext cx="5639139" cy="1744197"/>
          </a:xfrm>
          <a:prstGeom prst="rect">
            <a:avLst/>
          </a:prstGeom>
          <a:noFill/>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altLang="zh-CN" dirty="0"/>
              <a:t>Chapter 1</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55</a:t>
            </a:fld>
            <a:endParaRPr lang="zh-CN" altLang="en-US"/>
          </a:p>
        </p:txBody>
      </p:sp>
      <p:sp>
        <p:nvSpPr>
          <p:cNvPr id="8" name="文本框 7"/>
          <p:cNvSpPr txBox="1"/>
          <p:nvPr/>
        </p:nvSpPr>
        <p:spPr>
          <a:xfrm>
            <a:off x="1986487" y="3179387"/>
            <a:ext cx="5437579" cy="1200329"/>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图形绘制系统的体系结构</a:t>
            </a:r>
            <a:endParaRPr lang="en-US" altLang="zh-CN" sz="3600" b="1" dirty="0">
              <a:latin typeface="微软雅黑" panose="020B0503020204020204" pitchFamily="34" charset="-122"/>
              <a:ea typeface="微软雅黑" panose="020B0503020204020204" pitchFamily="34" charset="-122"/>
            </a:endParaRPr>
          </a:p>
          <a:p>
            <a:pPr algn="ctr"/>
            <a:r>
              <a:rPr lang="en-US" altLang="zh-CN" sz="3600" b="1" dirty="0">
                <a:latin typeface="微软雅黑" panose="020B0503020204020204" pitchFamily="34" charset="-122"/>
                <a:ea typeface="微软雅黑" panose="020B0503020204020204" pitchFamily="34" charset="-122"/>
              </a:rPr>
              <a:t>Graphics Architectures</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7</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显示处理器 </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56</a:t>
            </a:fld>
            <a:endParaRPr lang="zh-CN" altLang="en-US" dirty="0"/>
          </a:p>
        </p:txBody>
      </p:sp>
      <p:pic>
        <p:nvPicPr>
          <p:cNvPr id="7170" name="Picture 2" descr="E:\CG\交互式计算机图形学—基于OpenGL着色器的自顶向下方法（第六版）\Figures\CHAPTER01 JPEG\AN01F35.jpg"/>
          <p:cNvPicPr>
            <a:picLocks noChangeAspect="1" noChangeArrowheads="1"/>
          </p:cNvPicPr>
          <p:nvPr/>
        </p:nvPicPr>
        <p:blipFill>
          <a:blip r:embed="rId2" cstate="print"/>
          <a:srcRect/>
          <a:stretch>
            <a:fillRect/>
          </a:stretch>
        </p:blipFill>
        <p:spPr bwMode="auto">
          <a:xfrm>
            <a:off x="2315361" y="1647265"/>
            <a:ext cx="4416572" cy="1242412"/>
          </a:xfrm>
          <a:prstGeom prst="rect">
            <a:avLst/>
          </a:prstGeom>
          <a:noFill/>
        </p:spPr>
      </p:pic>
      <p:pic>
        <p:nvPicPr>
          <p:cNvPr id="7171" name="Picture 3" descr="E:\CG\交互式计算机图形学—基于OpenGL着色器的自顶向下方法（第六版）\Figures\CHAPTER01 JPEG\AN01F36.jpg"/>
          <p:cNvPicPr>
            <a:picLocks noChangeAspect="1" noChangeArrowheads="1"/>
          </p:cNvPicPr>
          <p:nvPr/>
        </p:nvPicPr>
        <p:blipFill>
          <a:blip r:embed="rId3" cstate="print"/>
          <a:srcRect/>
          <a:stretch>
            <a:fillRect/>
          </a:stretch>
        </p:blipFill>
        <p:spPr bwMode="auto">
          <a:xfrm>
            <a:off x="2331712" y="3489821"/>
            <a:ext cx="4266157" cy="2015648"/>
          </a:xfrm>
          <a:prstGeom prst="rect">
            <a:avLst/>
          </a:prstGeo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当前主流图形系统处理方法</a:t>
            </a:r>
            <a:endParaRPr lang="zh-CN" altLang="en-US" dirty="0"/>
          </a:p>
        </p:txBody>
      </p:sp>
      <p:sp>
        <p:nvSpPr>
          <p:cNvPr id="3" name="内容占位符 2"/>
          <p:cNvSpPr>
            <a:spLocks noGrp="1"/>
          </p:cNvSpPr>
          <p:nvPr>
            <p:ph idx="1"/>
          </p:nvPr>
        </p:nvSpPr>
        <p:spPr>
          <a:xfrm>
            <a:off x="628650" y="1316831"/>
            <a:ext cx="7886700" cy="2323991"/>
          </a:xfrm>
        </p:spPr>
        <p:txBody>
          <a:bodyPr>
            <a:normAutofit lnSpcReduction="10000"/>
          </a:bodyPr>
          <a:lstStyle/>
          <a:p>
            <a:r>
              <a:rPr lang="zh-CN" altLang="en-US" dirty="0">
                <a:latin typeface="华文新魏" pitchFamily="2" charset="-122"/>
                <a:ea typeface="华文新魏" pitchFamily="2" charset="-122"/>
              </a:rPr>
              <a:t>按照应用程序定义对象的先后顺序，依次处理每个对象</a:t>
            </a:r>
          </a:p>
          <a:p>
            <a:r>
              <a:rPr lang="zh-CN" altLang="en-US" dirty="0">
                <a:latin typeface="华文新魏" pitchFamily="2" charset="-122"/>
                <a:ea typeface="华文新魏" pitchFamily="2" charset="-122"/>
              </a:rPr>
              <a:t>只能考虑局部光照</a:t>
            </a:r>
          </a:p>
          <a:p>
            <a:r>
              <a:rPr lang="zh-CN" altLang="en-US" dirty="0">
                <a:latin typeface="华文新魏" pitchFamily="2" charset="-122"/>
                <a:ea typeface="华文新魏" pitchFamily="2" charset="-122"/>
              </a:rPr>
              <a:t>流水线体系</a:t>
            </a:r>
            <a:endParaRPr lang="en-US" altLang="zh-CN" dirty="0">
              <a:latin typeface="华文新魏" pitchFamily="2" charset="-122"/>
              <a:ea typeface="华文新魏" pitchFamily="2" charset="-122"/>
            </a:endParaRPr>
          </a:p>
          <a:p>
            <a:r>
              <a:rPr lang="zh-CN" altLang="en-US" dirty="0">
                <a:latin typeface="华文新魏" pitchFamily="2" charset="-122"/>
                <a:ea typeface="华文新魏" pitchFamily="2" charset="-122"/>
              </a:rPr>
              <a:t>所有步骤都可以通过显示卡的硬件实现</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57</a:t>
            </a:fld>
            <a:endParaRPr lang="zh-CN" altLang="en-US" dirty="0"/>
          </a:p>
        </p:txBody>
      </p:sp>
      <p:pic>
        <p:nvPicPr>
          <p:cNvPr id="8194" name="Picture 2"/>
          <p:cNvPicPr>
            <a:picLocks noChangeAspect="1" noChangeArrowheads="1"/>
          </p:cNvPicPr>
          <p:nvPr/>
        </p:nvPicPr>
        <p:blipFill>
          <a:blip r:embed="rId2" cstate="print"/>
          <a:srcRect/>
          <a:stretch>
            <a:fillRect/>
          </a:stretch>
        </p:blipFill>
        <p:spPr bwMode="auto">
          <a:xfrm>
            <a:off x="696285" y="3827999"/>
            <a:ext cx="7704518" cy="1717122"/>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流水线结构 </a:t>
            </a:r>
            <a:r>
              <a:rPr altLang="zh-CN" sz="2400" dirty="0"/>
              <a:t>Pipeline Architectures</a:t>
            </a:r>
            <a:endParaRPr lang="zh-CN" altLang="en-US" sz="2400" dirty="0"/>
          </a:p>
        </p:txBody>
      </p:sp>
      <p:sp>
        <p:nvSpPr>
          <p:cNvPr id="3" name="内容占位符 2"/>
          <p:cNvSpPr>
            <a:spLocks noGrp="1"/>
          </p:cNvSpPr>
          <p:nvPr>
            <p:ph idx="1"/>
          </p:nvPr>
        </p:nvSpPr>
        <p:spPr>
          <a:xfrm>
            <a:off x="544761" y="1383942"/>
            <a:ext cx="3909793" cy="4798744"/>
          </a:xfrm>
        </p:spPr>
        <p:txBody>
          <a:bodyPr>
            <a:normAutofit/>
          </a:bodyPr>
          <a:lstStyle/>
          <a:p>
            <a:r>
              <a:rPr lang="zh-CN" altLang="en-US" dirty="0">
                <a:latin typeface="华文新魏" pitchFamily="2" charset="-122"/>
                <a:ea typeface="华文新魏" pitchFamily="2" charset="-122"/>
              </a:rPr>
              <a:t> 流水线（</a:t>
            </a:r>
            <a:r>
              <a:rPr lang="en-US" altLang="zh-CN" dirty="0">
                <a:latin typeface="华文新魏" pitchFamily="2" charset="-122"/>
                <a:ea typeface="华文新魏" pitchFamily="2" charset="-122"/>
              </a:rPr>
              <a:t>pipeline</a:t>
            </a:r>
            <a:r>
              <a:rPr lang="zh-CN" altLang="en-US" dirty="0">
                <a:latin typeface="华文新魏" pitchFamily="2" charset="-122"/>
                <a:ea typeface="华文新魏" pitchFamily="2" charset="-122"/>
              </a:rPr>
              <a:t>）</a:t>
            </a:r>
          </a:p>
          <a:p>
            <a:pPr lvl="1"/>
            <a:r>
              <a:rPr lang="zh-CN" altLang="en-US" dirty="0">
                <a:latin typeface="华文新魏" pitchFamily="2" charset="-122"/>
                <a:ea typeface="华文新魏" pitchFamily="2" charset="-122"/>
              </a:rPr>
              <a:t> 如果一项操作能分解成</a:t>
            </a:r>
            <a:r>
              <a:rPr lang="en-US" altLang="zh-CN" dirty="0">
                <a:latin typeface="华文新魏" pitchFamily="2" charset="-122"/>
                <a:ea typeface="华文新魏" pitchFamily="2" charset="-122"/>
              </a:rPr>
              <a:t>n</a:t>
            </a:r>
            <a:r>
              <a:rPr lang="zh-CN" altLang="en-US" dirty="0">
                <a:latin typeface="华文新魏" pitchFamily="2" charset="-122"/>
                <a:ea typeface="华文新魏" pitchFamily="2" charset="-122"/>
              </a:rPr>
              <a:t>个流水线操作，那么速度能提升</a:t>
            </a:r>
            <a:r>
              <a:rPr lang="en-US" altLang="zh-CN" dirty="0">
                <a:latin typeface="华文新魏" pitchFamily="2" charset="-122"/>
                <a:ea typeface="华文新魏" pitchFamily="2" charset="-122"/>
              </a:rPr>
              <a:t>n</a:t>
            </a:r>
            <a:r>
              <a:rPr lang="zh-CN" altLang="en-US" dirty="0">
                <a:latin typeface="华文新魏" pitchFamily="2" charset="-122"/>
                <a:ea typeface="华文新魏" pitchFamily="2" charset="-122"/>
              </a:rPr>
              <a:t>倍！</a:t>
            </a:r>
          </a:p>
          <a:p>
            <a:pPr lvl="1"/>
            <a:r>
              <a:rPr lang="zh-CN" altLang="en-US" dirty="0">
                <a:latin typeface="华文新魏" pitchFamily="2" charset="-122"/>
                <a:ea typeface="华文新魏" pitchFamily="2" charset="-122"/>
              </a:rPr>
              <a:t> 如果处理对象能分到</a:t>
            </a:r>
            <a:r>
              <a:rPr lang="en-US" altLang="zh-CN" dirty="0">
                <a:latin typeface="华文新魏" pitchFamily="2" charset="-122"/>
                <a:ea typeface="华文新魏" pitchFamily="2" charset="-122"/>
              </a:rPr>
              <a:t>m</a:t>
            </a:r>
            <a:r>
              <a:rPr lang="zh-CN" altLang="en-US" dirty="0">
                <a:latin typeface="华文新魏" pitchFamily="2" charset="-122"/>
                <a:ea typeface="华文新魏" pitchFamily="2" charset="-122"/>
              </a:rPr>
              <a:t>个流水线上处理，那么速度能提升</a:t>
            </a:r>
            <a:r>
              <a:rPr lang="en-US" altLang="zh-CN" dirty="0">
                <a:latin typeface="华文新魏" pitchFamily="2" charset="-122"/>
                <a:ea typeface="华文新魏" pitchFamily="2" charset="-122"/>
              </a:rPr>
              <a:t>m</a:t>
            </a:r>
            <a:r>
              <a:rPr lang="zh-CN" altLang="en-US" dirty="0">
                <a:latin typeface="华文新魏" pitchFamily="2" charset="-122"/>
                <a:ea typeface="华文新魏" pitchFamily="2" charset="-122"/>
              </a:rPr>
              <a:t>倍！（并行化）</a:t>
            </a:r>
            <a:endParaRPr lang="en-US" altLang="zh-CN" dirty="0">
              <a:latin typeface="华文新魏" pitchFamily="2" charset="-122"/>
              <a:ea typeface="华文新魏" pitchFamily="2" charset="-122"/>
            </a:endParaRPr>
          </a:p>
          <a:p>
            <a:endParaRPr lang="en-US" altLang="zh-CN" dirty="0">
              <a:latin typeface="华文新魏" pitchFamily="2" charset="-122"/>
              <a:ea typeface="华文新魏" pitchFamily="2" charset="-122"/>
            </a:endParaRPr>
          </a:p>
          <a:p>
            <a:r>
              <a:rPr lang="zh-CN" altLang="en-US" dirty="0">
                <a:latin typeface="华文新魏" pitchFamily="2" charset="-122"/>
                <a:ea typeface="华文新魏" pitchFamily="2" charset="-122"/>
              </a:rPr>
              <a:t> 特点</a:t>
            </a:r>
          </a:p>
          <a:p>
            <a:pPr lvl="1"/>
            <a:r>
              <a:rPr lang="en-US" altLang="zh-CN" dirty="0">
                <a:latin typeface="华文新魏" pitchFamily="2" charset="-122"/>
                <a:ea typeface="华文新魏" pitchFamily="2" charset="-122"/>
              </a:rPr>
              <a:t>Step by step</a:t>
            </a:r>
            <a:r>
              <a:rPr lang="zh-CN" altLang="en-US" dirty="0">
                <a:latin typeface="华文新魏" pitchFamily="2" charset="-122"/>
                <a:ea typeface="华文新魏" pitchFamily="2" charset="-122"/>
              </a:rPr>
              <a:t>：流水线的速度由最慢的操作决定！</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58</a:t>
            </a:fld>
            <a:endParaRPr lang="zh-CN" altLang="en-US" dirty="0"/>
          </a:p>
        </p:txBody>
      </p:sp>
      <p:pic>
        <p:nvPicPr>
          <p:cNvPr id="9218" name="Picture 2" descr="E:\CG\交互式计算机图形学—基于OpenGL着色器的自顶向下方法（第六版）\Figures\CHAPTER01 JPEG\AN01F37.jpg"/>
          <p:cNvPicPr>
            <a:picLocks noChangeAspect="1" noChangeArrowheads="1"/>
          </p:cNvPicPr>
          <p:nvPr/>
        </p:nvPicPr>
        <p:blipFill>
          <a:blip r:embed="rId2" cstate="print"/>
          <a:srcRect/>
          <a:stretch>
            <a:fillRect/>
          </a:stretch>
        </p:blipFill>
        <p:spPr bwMode="auto">
          <a:xfrm>
            <a:off x="4832060" y="3952169"/>
            <a:ext cx="3574376" cy="1081226"/>
          </a:xfrm>
          <a:prstGeom prst="rect">
            <a:avLst/>
          </a:prstGeom>
          <a:noFill/>
        </p:spPr>
      </p:pic>
      <p:pic>
        <p:nvPicPr>
          <p:cNvPr id="9219" name="Picture 3"/>
          <p:cNvPicPr>
            <a:picLocks noChangeAspect="1" noChangeArrowheads="1"/>
          </p:cNvPicPr>
          <p:nvPr/>
        </p:nvPicPr>
        <p:blipFill>
          <a:blip r:embed="rId3" cstate="print"/>
          <a:srcRect/>
          <a:stretch>
            <a:fillRect/>
          </a:stretch>
        </p:blipFill>
        <p:spPr bwMode="auto">
          <a:xfrm>
            <a:off x="4410237" y="1704933"/>
            <a:ext cx="4017993" cy="1281548"/>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图形绘制流水线 </a:t>
            </a:r>
            <a:r>
              <a:rPr altLang="zh-CN" sz="2000" dirty="0"/>
              <a:t>The Graphics Pipeline</a:t>
            </a:r>
            <a:endParaRPr lang="zh-CN" altLang="en-US" sz="2000" dirty="0"/>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59</a:t>
            </a:fld>
            <a:endParaRPr lang="zh-CN" altLang="en-US" dirty="0"/>
          </a:p>
        </p:txBody>
      </p:sp>
      <p:pic>
        <p:nvPicPr>
          <p:cNvPr id="5" name="Picture 2"/>
          <p:cNvPicPr>
            <a:picLocks noChangeAspect="1" noChangeArrowheads="1"/>
          </p:cNvPicPr>
          <p:nvPr/>
        </p:nvPicPr>
        <p:blipFill>
          <a:blip r:embed="rId2" cstate="print"/>
          <a:srcRect/>
          <a:stretch>
            <a:fillRect/>
          </a:stretch>
        </p:blipFill>
        <p:spPr bwMode="auto">
          <a:xfrm>
            <a:off x="628650" y="3951047"/>
            <a:ext cx="7704518" cy="1717122"/>
          </a:xfrm>
          <a:prstGeom prst="rect">
            <a:avLst/>
          </a:prstGeom>
          <a:noFill/>
          <a:ln w="9525">
            <a:noFill/>
            <a:miter lim="800000"/>
            <a:headEnd/>
            <a:tailEnd/>
          </a:ln>
          <a:effectLst/>
        </p:spPr>
      </p:pic>
      <p:pic>
        <p:nvPicPr>
          <p:cNvPr id="6" name="Picture 3" descr="E:\CG\交互式计算机图形学—基于OpenGL着色器的自顶向下方法（第六版）\Figures\CHAPTER01 JPEG\an01f38.jpg"/>
          <p:cNvPicPr>
            <a:picLocks noChangeAspect="1" noChangeArrowheads="1"/>
          </p:cNvPicPr>
          <p:nvPr/>
        </p:nvPicPr>
        <p:blipFill>
          <a:blip r:embed="rId3" cstate="print"/>
          <a:srcRect/>
          <a:stretch>
            <a:fillRect/>
          </a:stretch>
        </p:blipFill>
        <p:spPr bwMode="auto">
          <a:xfrm>
            <a:off x="713065" y="2407236"/>
            <a:ext cx="7952830" cy="587634"/>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计算机图形学应用领域</a:t>
            </a:r>
            <a:endParaRPr lang="zh-CN" altLang="en-US" dirty="0"/>
          </a:p>
        </p:txBody>
      </p:sp>
      <p:sp>
        <p:nvSpPr>
          <p:cNvPr id="3" name="内容占位符 2"/>
          <p:cNvSpPr>
            <a:spLocks noGrp="1"/>
          </p:cNvSpPr>
          <p:nvPr>
            <p:ph idx="1"/>
          </p:nvPr>
        </p:nvSpPr>
        <p:spPr/>
        <p:txBody>
          <a:bodyPr/>
          <a:lstStyle/>
          <a:p>
            <a:r>
              <a:rPr lang="zh-CN" altLang="en-US" dirty="0">
                <a:latin typeface="华文新魏" pitchFamily="2" charset="-122"/>
                <a:ea typeface="华文新魏" pitchFamily="2" charset="-122"/>
              </a:rPr>
              <a:t> 信息显示（</a:t>
            </a:r>
            <a:r>
              <a:rPr lang="en-US" altLang="zh-CN" dirty="0">
                <a:latin typeface="华文新魏" pitchFamily="2" charset="-122"/>
                <a:ea typeface="华文新魏" pitchFamily="2" charset="-122"/>
              </a:rPr>
              <a:t>Display of information</a:t>
            </a:r>
            <a:r>
              <a:rPr lang="zh-CN" altLang="en-US" dirty="0">
                <a:latin typeface="华文新魏" pitchFamily="2" charset="-122"/>
                <a:ea typeface="华文新魏" pitchFamily="2" charset="-122"/>
              </a:rPr>
              <a:t>）</a:t>
            </a:r>
          </a:p>
          <a:p>
            <a:r>
              <a:rPr lang="zh-CN" altLang="en-US" dirty="0">
                <a:latin typeface="华文新魏" pitchFamily="2" charset="-122"/>
                <a:ea typeface="华文新魏" pitchFamily="2" charset="-122"/>
              </a:rPr>
              <a:t> 辅助设计（</a:t>
            </a:r>
            <a:r>
              <a:rPr lang="en-US" altLang="zh-CN" dirty="0">
                <a:latin typeface="华文新魏" pitchFamily="2" charset="-122"/>
                <a:ea typeface="华文新魏" pitchFamily="2" charset="-122"/>
              </a:rPr>
              <a:t>Design</a:t>
            </a:r>
            <a:r>
              <a:rPr lang="zh-CN" altLang="en-US" dirty="0">
                <a:latin typeface="华文新魏" pitchFamily="2" charset="-122"/>
                <a:ea typeface="华文新魏" pitchFamily="2" charset="-122"/>
              </a:rPr>
              <a:t>）</a:t>
            </a:r>
          </a:p>
          <a:p>
            <a:r>
              <a:rPr lang="zh-CN" altLang="en-US" dirty="0">
                <a:latin typeface="华文新魏" pitchFamily="2" charset="-122"/>
                <a:ea typeface="华文新魏" pitchFamily="2" charset="-122"/>
              </a:rPr>
              <a:t> 模拟与动画（</a:t>
            </a:r>
            <a:r>
              <a:rPr lang="en-US" altLang="zh-CN" dirty="0">
                <a:latin typeface="华文新魏" pitchFamily="2" charset="-122"/>
                <a:ea typeface="华文新魏" pitchFamily="2" charset="-122"/>
              </a:rPr>
              <a:t>Simulation and Animation</a:t>
            </a:r>
            <a:r>
              <a:rPr lang="zh-CN" altLang="en-US" dirty="0">
                <a:latin typeface="华文新魏" pitchFamily="2" charset="-122"/>
                <a:ea typeface="华文新魏" pitchFamily="2" charset="-122"/>
              </a:rPr>
              <a:t>）</a:t>
            </a:r>
          </a:p>
          <a:p>
            <a:r>
              <a:rPr lang="zh-CN" altLang="en-US" dirty="0">
                <a:latin typeface="华文新魏" pitchFamily="2" charset="-122"/>
                <a:ea typeface="华文新魏" pitchFamily="2" charset="-122"/>
              </a:rPr>
              <a:t> 交互界面（</a:t>
            </a:r>
            <a:r>
              <a:rPr lang="en-US" altLang="zh-CN" dirty="0">
                <a:latin typeface="华文新魏" pitchFamily="2" charset="-122"/>
                <a:ea typeface="华文新魏" pitchFamily="2" charset="-122"/>
              </a:rPr>
              <a:t>User Interfaces)</a:t>
            </a:r>
            <a:endParaRPr lang="zh-CN" altLang="en-US" dirty="0">
              <a:latin typeface="华文新魏" pitchFamily="2" charset="-122"/>
              <a:ea typeface="华文新魏" pitchFamily="2" charset="-122"/>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a:t>
            </a:fld>
            <a:endParaRPr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顶点处理 </a:t>
            </a:r>
            <a:r>
              <a:rPr altLang="zh-CN" sz="2800" dirty="0"/>
              <a:t>Vertex Processing</a:t>
            </a:r>
            <a:endParaRPr lang="zh-CN" altLang="en-US" sz="2800" dirty="0"/>
          </a:p>
        </p:txBody>
      </p:sp>
      <p:sp>
        <p:nvSpPr>
          <p:cNvPr id="3" name="内容占位符 2"/>
          <p:cNvSpPr>
            <a:spLocks noGrp="1"/>
          </p:cNvSpPr>
          <p:nvPr>
            <p:ph idx="1"/>
          </p:nvPr>
        </p:nvSpPr>
        <p:spPr>
          <a:xfrm>
            <a:off x="628650" y="1316831"/>
            <a:ext cx="7886700" cy="3028666"/>
          </a:xfrm>
        </p:spPr>
        <p:txBody>
          <a:bodyPr/>
          <a:lstStyle/>
          <a:p>
            <a:r>
              <a:rPr lang="zh-CN" altLang="en-US" dirty="0">
                <a:latin typeface="华文新魏" pitchFamily="2" charset="-122"/>
                <a:ea typeface="华文新魏" pitchFamily="2" charset="-122"/>
              </a:rPr>
              <a:t>流水线中大部分工作是把对象在一个坐标系中表示转化为另一坐标系中的表示：</a:t>
            </a:r>
          </a:p>
          <a:p>
            <a:pPr lvl="1"/>
            <a:r>
              <a:rPr lang="zh-CN" altLang="en-US" dirty="0">
                <a:latin typeface="华文新魏" pitchFamily="2" charset="-122"/>
                <a:ea typeface="华文新魏" pitchFamily="2" charset="-122"/>
              </a:rPr>
              <a:t> 世界坐标系</a:t>
            </a:r>
          </a:p>
          <a:p>
            <a:pPr lvl="1"/>
            <a:r>
              <a:rPr lang="zh-CN" altLang="en-US" dirty="0">
                <a:latin typeface="华文新魏" pitchFamily="2" charset="-122"/>
                <a:ea typeface="华文新魏" pitchFamily="2" charset="-122"/>
              </a:rPr>
              <a:t> 照相机</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眼睛</a:t>
            </a:r>
            <a:r>
              <a:rPr lang="en-US" altLang="zh-CN" dirty="0">
                <a:latin typeface="华文新魏" pitchFamily="2" charset="-122"/>
                <a:ea typeface="华文新魏" pitchFamily="2" charset="-122"/>
              </a:rPr>
              <a:t>)</a:t>
            </a:r>
            <a:r>
              <a:rPr lang="zh-CN" altLang="en-US" dirty="0">
                <a:latin typeface="华文新魏" pitchFamily="2" charset="-122"/>
                <a:ea typeface="华文新魏" pitchFamily="2" charset="-122"/>
              </a:rPr>
              <a:t>坐标系</a:t>
            </a:r>
          </a:p>
          <a:p>
            <a:pPr lvl="1"/>
            <a:r>
              <a:rPr lang="zh-CN" altLang="en-US" dirty="0">
                <a:latin typeface="华文新魏" pitchFamily="2" charset="-122"/>
                <a:ea typeface="华文新魏" pitchFamily="2" charset="-122"/>
              </a:rPr>
              <a:t> 屏幕坐标系</a:t>
            </a:r>
          </a:p>
          <a:p>
            <a:r>
              <a:rPr lang="zh-CN" altLang="en-US" dirty="0">
                <a:latin typeface="华文新魏" pitchFamily="2" charset="-122"/>
                <a:ea typeface="华文新魏" pitchFamily="2" charset="-122"/>
              </a:rPr>
              <a:t>坐标的每个变换相当于一次矩阵乘法</a:t>
            </a:r>
          </a:p>
          <a:p>
            <a:r>
              <a:rPr lang="zh-CN" altLang="en-US" dirty="0">
                <a:latin typeface="华文新魏" pitchFamily="2" charset="-122"/>
                <a:ea typeface="华文新魏" pitchFamily="2" charset="-122"/>
              </a:rPr>
              <a:t>顶点处理器也计算顶点的颜色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60</a:t>
            </a:fld>
            <a:endParaRPr lang="zh-CN" altLang="en-US" dirty="0"/>
          </a:p>
        </p:txBody>
      </p:sp>
      <p:pic>
        <p:nvPicPr>
          <p:cNvPr id="10242" name="Picture 2"/>
          <p:cNvPicPr>
            <a:picLocks noChangeAspect="1" noChangeArrowheads="1"/>
          </p:cNvPicPr>
          <p:nvPr/>
        </p:nvPicPr>
        <p:blipFill>
          <a:blip r:embed="rId2" cstate="print"/>
          <a:srcRect/>
          <a:stretch>
            <a:fillRect/>
          </a:stretch>
        </p:blipFill>
        <p:spPr bwMode="auto">
          <a:xfrm>
            <a:off x="906011" y="4413449"/>
            <a:ext cx="7346033" cy="1541555"/>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投影</a:t>
            </a:r>
            <a:endParaRPr lang="zh-CN" altLang="en-US" dirty="0"/>
          </a:p>
        </p:txBody>
      </p:sp>
      <p:sp>
        <p:nvSpPr>
          <p:cNvPr id="3" name="内容占位符 2"/>
          <p:cNvSpPr>
            <a:spLocks noGrp="1"/>
          </p:cNvSpPr>
          <p:nvPr>
            <p:ph idx="1"/>
          </p:nvPr>
        </p:nvSpPr>
        <p:spPr>
          <a:xfrm>
            <a:off x="628650" y="1316831"/>
            <a:ext cx="7886700" cy="2525327"/>
          </a:xfrm>
        </p:spPr>
        <p:txBody>
          <a:bodyPr/>
          <a:lstStyle/>
          <a:p>
            <a:r>
              <a:rPr lang="zh-CN" altLang="en-US" dirty="0">
                <a:latin typeface="华文新魏" pitchFamily="2" charset="-122"/>
                <a:ea typeface="华文新魏" pitchFamily="2" charset="-122"/>
              </a:rPr>
              <a:t>把三维观察者位置与三维对象结合在一起，确定二维图像的构成</a:t>
            </a:r>
          </a:p>
          <a:p>
            <a:r>
              <a:rPr lang="zh-CN" altLang="en-US" dirty="0">
                <a:latin typeface="华文新魏" pitchFamily="2" charset="-122"/>
                <a:ea typeface="华文新魏" pitchFamily="2" charset="-122"/>
              </a:rPr>
              <a:t>透视投影：所有投影线交于投影中心</a:t>
            </a:r>
          </a:p>
          <a:p>
            <a:r>
              <a:rPr lang="zh-CN" altLang="en-US" dirty="0">
                <a:latin typeface="华文新魏" pitchFamily="2" charset="-122"/>
                <a:ea typeface="华文新魏" pitchFamily="2" charset="-122"/>
              </a:rPr>
              <a:t>平行投影：投影线平行，投影中心在无穷远，用投影方向表示</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61</a:t>
            </a:fld>
            <a:endParaRPr lang="zh-CN" altLang="en-US" dirty="0"/>
          </a:p>
        </p:txBody>
      </p:sp>
      <p:pic>
        <p:nvPicPr>
          <p:cNvPr id="5" name="Picture 2"/>
          <p:cNvPicPr>
            <a:picLocks noChangeAspect="1" noChangeArrowheads="1"/>
          </p:cNvPicPr>
          <p:nvPr/>
        </p:nvPicPr>
        <p:blipFill>
          <a:blip r:embed="rId2" cstate="print"/>
          <a:srcRect/>
          <a:stretch>
            <a:fillRect/>
          </a:stretch>
        </p:blipFill>
        <p:spPr bwMode="auto">
          <a:xfrm>
            <a:off x="889233" y="4094668"/>
            <a:ext cx="7346033" cy="1541555"/>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剪裁和图元组装 </a:t>
            </a:r>
            <a:r>
              <a:rPr altLang="zh-CN" sz="1800" dirty="0"/>
              <a:t>Clipping&amp;Primitive Assembly </a:t>
            </a:r>
            <a:endParaRPr lang="zh-CN" altLang="en-US" sz="1800" dirty="0"/>
          </a:p>
        </p:txBody>
      </p:sp>
      <p:sp>
        <p:nvSpPr>
          <p:cNvPr id="3" name="内容占位符 2"/>
          <p:cNvSpPr>
            <a:spLocks noGrp="1"/>
          </p:cNvSpPr>
          <p:nvPr>
            <p:ph idx="1"/>
          </p:nvPr>
        </p:nvSpPr>
        <p:spPr>
          <a:xfrm>
            <a:off x="628650" y="1316831"/>
            <a:ext cx="7886700" cy="2567272"/>
          </a:xfrm>
        </p:spPr>
        <p:txBody>
          <a:bodyPr/>
          <a:lstStyle/>
          <a:p>
            <a:r>
              <a:rPr lang="zh-CN" altLang="en-US" dirty="0">
                <a:latin typeface="华文新魏" pitchFamily="2" charset="-122"/>
                <a:ea typeface="华文新魏" pitchFamily="2" charset="-122"/>
              </a:rPr>
              <a:t>在进行裁剪和光栅化处理之前，顶点必须集成为几何对象</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线段</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多边形</a:t>
            </a:r>
            <a:endParaRPr lang="en-US" altLang="zh-CN" dirty="0">
              <a:latin typeface="华文新魏" pitchFamily="2" charset="-122"/>
              <a:ea typeface="华文新魏" pitchFamily="2" charset="-122"/>
            </a:endParaRPr>
          </a:p>
          <a:p>
            <a:pPr lvl="1"/>
            <a:r>
              <a:rPr lang="zh-CN" altLang="en-US" dirty="0">
                <a:latin typeface="华文新魏" pitchFamily="2" charset="-122"/>
                <a:ea typeface="华文新魏" pitchFamily="2" charset="-122"/>
              </a:rPr>
              <a:t>曲线和曲面</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62</a:t>
            </a:fld>
            <a:endParaRPr lang="zh-CN" altLang="en-US" dirty="0"/>
          </a:p>
        </p:txBody>
      </p:sp>
      <p:pic>
        <p:nvPicPr>
          <p:cNvPr id="11267" name="Picture 3"/>
          <p:cNvPicPr>
            <a:picLocks noChangeAspect="1" noChangeArrowheads="1"/>
          </p:cNvPicPr>
          <p:nvPr/>
        </p:nvPicPr>
        <p:blipFill>
          <a:blip r:embed="rId2" cstate="print"/>
          <a:srcRect/>
          <a:stretch>
            <a:fillRect/>
          </a:stretch>
        </p:blipFill>
        <p:spPr bwMode="auto">
          <a:xfrm>
            <a:off x="4102216" y="1878171"/>
            <a:ext cx="3744271" cy="2391825"/>
          </a:xfrm>
          <a:prstGeom prst="rect">
            <a:avLst/>
          </a:prstGeom>
          <a:noFill/>
          <a:ln w="9525">
            <a:noFill/>
            <a:miter lim="800000"/>
            <a:headEnd/>
            <a:tailEnd/>
          </a:ln>
          <a:effectLst/>
        </p:spPr>
      </p:pic>
      <p:pic>
        <p:nvPicPr>
          <p:cNvPr id="11268" name="Picture 4"/>
          <p:cNvPicPr>
            <a:picLocks noChangeAspect="1" noChangeArrowheads="1"/>
          </p:cNvPicPr>
          <p:nvPr/>
        </p:nvPicPr>
        <p:blipFill>
          <a:blip r:embed="rId3" cstate="print"/>
          <a:srcRect/>
          <a:stretch>
            <a:fillRect/>
          </a:stretch>
        </p:blipFill>
        <p:spPr bwMode="auto">
          <a:xfrm>
            <a:off x="738231" y="4349911"/>
            <a:ext cx="7667538" cy="1842298"/>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光栅化 </a:t>
            </a:r>
            <a:r>
              <a:rPr altLang="zh-CN" dirty="0"/>
              <a:t>Rasterization</a:t>
            </a:r>
            <a:endParaRPr lang="zh-CN" altLang="en-US" dirty="0"/>
          </a:p>
        </p:txBody>
      </p:sp>
      <p:sp>
        <p:nvSpPr>
          <p:cNvPr id="3" name="内容占位符 2"/>
          <p:cNvSpPr>
            <a:spLocks noGrp="1"/>
          </p:cNvSpPr>
          <p:nvPr>
            <p:ph idx="1"/>
          </p:nvPr>
        </p:nvSpPr>
        <p:spPr>
          <a:xfrm>
            <a:off x="628650" y="1316831"/>
            <a:ext cx="7886700" cy="3548784"/>
          </a:xfrm>
        </p:spPr>
        <p:txBody>
          <a:bodyPr>
            <a:normAutofit/>
          </a:bodyPr>
          <a:lstStyle/>
          <a:p>
            <a:r>
              <a:rPr lang="zh-CN" altLang="en-US" dirty="0">
                <a:latin typeface="华文新魏" pitchFamily="2" charset="-122"/>
                <a:ea typeface="华文新魏" pitchFamily="2" charset="-122"/>
              </a:rPr>
              <a:t>如果一个对象不被裁掉，那么在帧缓冲区中相应的像素就必须被赋予颜色（以</a:t>
            </a:r>
            <a:r>
              <a:rPr lang="en-US" altLang="zh-CN" dirty="0">
                <a:latin typeface="华文新魏" pitchFamily="2" charset="-122"/>
                <a:ea typeface="华文新魏" pitchFamily="2" charset="-122"/>
              </a:rPr>
              <a:t>primitive</a:t>
            </a:r>
            <a:r>
              <a:rPr lang="zh-CN" altLang="en-US" dirty="0">
                <a:latin typeface="华文新魏" pitchFamily="2" charset="-122"/>
                <a:ea typeface="华文新魏" pitchFamily="2" charset="-122"/>
              </a:rPr>
              <a:t>为单位，依赖于</a:t>
            </a:r>
            <a:r>
              <a:rPr lang="en-US" altLang="zh-CN" dirty="0">
                <a:latin typeface="华文新魏" pitchFamily="2" charset="-122"/>
                <a:ea typeface="华文新魏" pitchFamily="2" charset="-122"/>
              </a:rPr>
              <a:t>primitive</a:t>
            </a:r>
            <a:r>
              <a:rPr lang="zh-CN" altLang="en-US" dirty="0">
                <a:latin typeface="华文新魏" pitchFamily="2" charset="-122"/>
                <a:ea typeface="华文新魏" pitchFamily="2" charset="-122"/>
              </a:rPr>
              <a:t>的类型）</a:t>
            </a:r>
          </a:p>
          <a:p>
            <a:r>
              <a:rPr lang="zh-CN" altLang="en-US" dirty="0">
                <a:latin typeface="华文新魏" pitchFamily="2" charset="-122"/>
                <a:ea typeface="华文新魏" pitchFamily="2" charset="-122"/>
              </a:rPr>
              <a:t>光栅化程序为每个对象生成一组片段</a:t>
            </a:r>
          </a:p>
          <a:p>
            <a:r>
              <a:rPr lang="zh-CN" altLang="en-US" dirty="0">
                <a:latin typeface="华文新魏" pitchFamily="2" charset="-122"/>
                <a:ea typeface="华文新魏" pitchFamily="2" charset="-122"/>
              </a:rPr>
              <a:t>片段是</a:t>
            </a:r>
            <a:r>
              <a:rPr lang="zh-CN" altLang="en-US" b="1" dirty="0">
                <a:latin typeface="华文新魏" pitchFamily="2" charset="-122"/>
                <a:ea typeface="华文新魏" pitchFamily="2" charset="-122"/>
              </a:rPr>
              <a:t>“潜在的像素”</a:t>
            </a:r>
          </a:p>
          <a:p>
            <a:pPr lvl="1"/>
            <a:r>
              <a:rPr lang="zh-CN" altLang="en-US" dirty="0">
                <a:latin typeface="华文新魏" pitchFamily="2" charset="-122"/>
                <a:ea typeface="华文新魏" pitchFamily="2" charset="-122"/>
              </a:rPr>
              <a:t> 在帧缓冲区中有一个位置</a:t>
            </a:r>
          </a:p>
          <a:p>
            <a:pPr lvl="1"/>
            <a:r>
              <a:rPr lang="zh-CN" altLang="en-US" dirty="0">
                <a:latin typeface="华文新魏" pitchFamily="2" charset="-122"/>
                <a:ea typeface="华文新魏" pitchFamily="2" charset="-122"/>
              </a:rPr>
              <a:t> 具有颜色和深度属性</a:t>
            </a:r>
          </a:p>
          <a:p>
            <a:r>
              <a:rPr lang="zh-CN" altLang="en-US" dirty="0">
                <a:latin typeface="华文新魏" pitchFamily="2" charset="-122"/>
                <a:ea typeface="华文新魏" pitchFamily="2" charset="-122"/>
              </a:rPr>
              <a:t>光栅化程序在对象上对顶点属性进行插值</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63</a:t>
            </a:fld>
            <a:endParaRPr lang="zh-CN" altLang="en-US" dirty="0"/>
          </a:p>
        </p:txBody>
      </p:sp>
      <p:pic>
        <p:nvPicPr>
          <p:cNvPr id="13314" name="Picture 2"/>
          <p:cNvPicPr>
            <a:picLocks noChangeAspect="1" noChangeArrowheads="1"/>
          </p:cNvPicPr>
          <p:nvPr/>
        </p:nvPicPr>
        <p:blipFill>
          <a:blip r:embed="rId2" cstate="print"/>
          <a:srcRect/>
          <a:stretch>
            <a:fillRect/>
          </a:stretch>
        </p:blipFill>
        <p:spPr bwMode="auto">
          <a:xfrm>
            <a:off x="436227" y="4729254"/>
            <a:ext cx="8288935" cy="1719127"/>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片元处理 </a:t>
            </a:r>
            <a:r>
              <a:rPr altLang="zh-CN" dirty="0"/>
              <a:t>Fragment Processing</a:t>
            </a:r>
            <a:endParaRPr lang="zh-CN" altLang="en-US" dirty="0"/>
          </a:p>
        </p:txBody>
      </p:sp>
      <p:sp>
        <p:nvSpPr>
          <p:cNvPr id="3" name="内容占位符 2"/>
          <p:cNvSpPr>
            <a:spLocks noGrp="1"/>
          </p:cNvSpPr>
          <p:nvPr>
            <p:ph idx="1"/>
          </p:nvPr>
        </p:nvSpPr>
        <p:spPr>
          <a:xfrm>
            <a:off x="569928" y="1283275"/>
            <a:ext cx="7483504" cy="4351338"/>
          </a:xfrm>
        </p:spPr>
        <p:txBody>
          <a:bodyPr/>
          <a:lstStyle/>
          <a:p>
            <a:r>
              <a:rPr lang="zh-CN" altLang="en-US" dirty="0">
                <a:latin typeface="华文新魏" pitchFamily="2" charset="-122"/>
                <a:ea typeface="华文新魏" pitchFamily="2" charset="-122"/>
              </a:rPr>
              <a:t>对片段进行处理，以确定帧缓冲区中相应像素的颜色</a:t>
            </a:r>
          </a:p>
          <a:p>
            <a:r>
              <a:rPr lang="zh-CN" altLang="en-US" dirty="0">
                <a:latin typeface="华文新魏" pitchFamily="2" charset="-122"/>
                <a:ea typeface="华文新魏" pitchFamily="2" charset="-122"/>
              </a:rPr>
              <a:t>颜色可以由纹理映射确定，也可以由顶点颜色插值得到</a:t>
            </a:r>
          </a:p>
          <a:p>
            <a:r>
              <a:rPr lang="zh-CN" altLang="en-US" dirty="0">
                <a:latin typeface="华文新魏" pitchFamily="2" charset="-122"/>
                <a:ea typeface="华文新魏" pitchFamily="2" charset="-122"/>
              </a:rPr>
              <a:t>片段可能被离照相机更近的其它片段挡住</a:t>
            </a:r>
          </a:p>
          <a:p>
            <a:pPr lvl="1"/>
            <a:r>
              <a:rPr lang="zh-CN" altLang="en-US" dirty="0">
                <a:latin typeface="华文新魏" pitchFamily="2" charset="-122"/>
                <a:ea typeface="华文新魏" pitchFamily="2" charset="-122"/>
              </a:rPr>
              <a:t> 隐藏面消除</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64</a:t>
            </a:fld>
            <a:endParaRPr lang="zh-CN" altLang="en-US" dirty="0"/>
          </a:p>
        </p:txBody>
      </p:sp>
      <p:pic>
        <p:nvPicPr>
          <p:cNvPr id="12291" name="Picture 3"/>
          <p:cNvPicPr>
            <a:picLocks noChangeAspect="1" noChangeArrowheads="1"/>
          </p:cNvPicPr>
          <p:nvPr/>
        </p:nvPicPr>
        <p:blipFill>
          <a:blip r:embed="rId2" cstate="print"/>
          <a:srcRect/>
          <a:stretch>
            <a:fillRect/>
          </a:stretch>
        </p:blipFill>
        <p:spPr bwMode="auto">
          <a:xfrm>
            <a:off x="520030" y="4150935"/>
            <a:ext cx="8020050" cy="1609725"/>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altLang="zh-CN" dirty="0"/>
              <a:t>Chapter 1</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65</a:t>
            </a:fld>
            <a:endParaRPr lang="zh-CN" altLang="en-US"/>
          </a:p>
        </p:txBody>
      </p:sp>
      <p:sp>
        <p:nvSpPr>
          <p:cNvPr id="8" name="文本框 7"/>
          <p:cNvSpPr txBox="1"/>
          <p:nvPr/>
        </p:nvSpPr>
        <p:spPr>
          <a:xfrm>
            <a:off x="2087155" y="3170997"/>
            <a:ext cx="5634235" cy="1200329"/>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可编程流水线</a:t>
            </a:r>
            <a:endParaRPr lang="en-US" altLang="zh-CN" sz="3600" b="1" dirty="0">
              <a:latin typeface="微软雅黑" panose="020B0503020204020204" pitchFamily="34" charset="-122"/>
              <a:ea typeface="微软雅黑" panose="020B0503020204020204" pitchFamily="34" charset="-122"/>
            </a:endParaRPr>
          </a:p>
          <a:p>
            <a:pPr algn="ctr"/>
            <a:r>
              <a:rPr lang="en-US" altLang="zh-CN" sz="3600" b="1" dirty="0">
                <a:latin typeface="微软雅黑" panose="020B0503020204020204" pitchFamily="34" charset="-122"/>
                <a:ea typeface="微软雅黑" panose="020B0503020204020204" pitchFamily="34" charset="-122"/>
              </a:rPr>
              <a:t>Programmable Pipeline</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8</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可编程图形管线</a:t>
            </a:r>
            <a:endParaRPr lang="zh-CN" altLang="en-US" dirty="0"/>
          </a:p>
        </p:txBody>
      </p:sp>
      <p:sp>
        <p:nvSpPr>
          <p:cNvPr id="3" name="内容占位符 2"/>
          <p:cNvSpPr>
            <a:spLocks noGrp="1"/>
          </p:cNvSpPr>
          <p:nvPr>
            <p:ph idx="1"/>
          </p:nvPr>
        </p:nvSpPr>
        <p:spPr>
          <a:xfrm>
            <a:off x="628650" y="1316831"/>
            <a:ext cx="7886700" cy="1887763"/>
          </a:xfrm>
        </p:spPr>
        <p:txBody>
          <a:bodyPr/>
          <a:lstStyle/>
          <a:p>
            <a:r>
              <a:rPr lang="zh-CN" altLang="en-US" dirty="0">
                <a:latin typeface="华文新魏" pitchFamily="2" charset="-122"/>
                <a:ea typeface="华文新魏" pitchFamily="2" charset="-122"/>
              </a:rPr>
              <a:t>固定管线：固定的处理模式（如</a:t>
            </a:r>
            <a:r>
              <a:rPr lang="en-US" altLang="zh-CN" dirty="0" err="1">
                <a:latin typeface="华文新魏" pitchFamily="2" charset="-122"/>
                <a:ea typeface="华文新魏" pitchFamily="2" charset="-122"/>
              </a:rPr>
              <a:t>Phong</a:t>
            </a:r>
            <a:r>
              <a:rPr lang="zh-CN" altLang="en-US" dirty="0">
                <a:latin typeface="华文新魏" pitchFamily="2" charset="-122"/>
                <a:ea typeface="华文新魏" pitchFamily="2" charset="-122"/>
              </a:rPr>
              <a:t>光照模型），至多有些参数可调，不够灵活</a:t>
            </a:r>
          </a:p>
          <a:p>
            <a:r>
              <a:rPr lang="zh-CN" altLang="en-US" dirty="0">
                <a:latin typeface="华文新魏" pitchFamily="2" charset="-122"/>
                <a:ea typeface="华文新魏" pitchFamily="2" charset="-122"/>
              </a:rPr>
              <a:t> 可编程管线</a:t>
            </a:r>
          </a:p>
          <a:p>
            <a:pPr lvl="1">
              <a:buFont typeface="Arial" pitchFamily="34" charset="0"/>
              <a:buChar char="•"/>
            </a:pP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Vertex processor</a:t>
            </a:r>
            <a:r>
              <a:rPr lang="zh-CN" altLang="en-US" dirty="0">
                <a:latin typeface="华文新魏" pitchFamily="2" charset="-122"/>
                <a:ea typeface="华文新魏" pitchFamily="2" charset="-122"/>
              </a:rPr>
              <a:t>、</a:t>
            </a:r>
            <a:r>
              <a:rPr lang="en-US" altLang="zh-CN" dirty="0">
                <a:latin typeface="华文新魏" pitchFamily="2" charset="-122"/>
                <a:ea typeface="华文新魏" pitchFamily="2" charset="-122"/>
              </a:rPr>
              <a:t>fragment processor</a:t>
            </a:r>
            <a:r>
              <a:rPr lang="zh-CN" altLang="en-US" dirty="0">
                <a:latin typeface="华文新魏" pitchFamily="2" charset="-122"/>
                <a:ea typeface="华文新魏" pitchFamily="2" charset="-122"/>
              </a:rPr>
              <a:t>： </a:t>
            </a:r>
            <a:r>
              <a:rPr lang="en-US" altLang="zh-CN" dirty="0">
                <a:latin typeface="华文新魏" pitchFamily="2" charset="-122"/>
                <a:ea typeface="华文新魏" pitchFamily="2" charset="-122"/>
              </a:rPr>
              <a:t>programmable</a:t>
            </a:r>
            <a:endParaRPr lang="zh-CN" altLang="en-US" dirty="0">
              <a:latin typeface="华文新魏" pitchFamily="2" charset="-122"/>
              <a:ea typeface="华文新魏" pitchFamily="2" charset="-122"/>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66</a:t>
            </a:fld>
            <a:endParaRPr lang="zh-CN" altLang="en-US" dirty="0"/>
          </a:p>
        </p:txBody>
      </p:sp>
      <p:pic>
        <p:nvPicPr>
          <p:cNvPr id="15362" name="Picture 2"/>
          <p:cNvPicPr>
            <a:picLocks noChangeAspect="1" noChangeArrowheads="1"/>
          </p:cNvPicPr>
          <p:nvPr/>
        </p:nvPicPr>
        <p:blipFill>
          <a:blip r:embed="rId2" cstate="print"/>
          <a:srcRect/>
          <a:stretch>
            <a:fillRect/>
          </a:stretch>
        </p:blipFill>
        <p:spPr bwMode="auto">
          <a:xfrm>
            <a:off x="679203" y="3115112"/>
            <a:ext cx="3574015" cy="3169858"/>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cstate="print"/>
          <a:srcRect/>
          <a:stretch>
            <a:fillRect/>
          </a:stretch>
        </p:blipFill>
        <p:spPr bwMode="auto">
          <a:xfrm>
            <a:off x="4210618" y="3430179"/>
            <a:ext cx="4239011" cy="2635061"/>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可编程图形管线</a:t>
            </a:r>
            <a:endParaRPr lang="zh-CN" altLang="en-US" dirty="0"/>
          </a:p>
        </p:txBody>
      </p:sp>
      <p:sp>
        <p:nvSpPr>
          <p:cNvPr id="3" name="内容占位符 2"/>
          <p:cNvSpPr>
            <a:spLocks noGrp="1"/>
          </p:cNvSpPr>
          <p:nvPr>
            <p:ph idx="1"/>
          </p:nvPr>
        </p:nvSpPr>
        <p:spPr>
          <a:xfrm>
            <a:off x="628650" y="1316831"/>
            <a:ext cx="7886700" cy="461635"/>
          </a:xfrm>
        </p:spPr>
        <p:txBody>
          <a:bodyPr>
            <a:normAutofit lnSpcReduction="10000"/>
          </a:bodyPr>
          <a:lstStyle/>
          <a:p>
            <a:r>
              <a:rPr lang="en-US" altLang="zh-CN" dirty="0"/>
              <a:t>AMD</a:t>
            </a:r>
            <a:r>
              <a:rPr lang="zh-CN" altLang="en-US" dirty="0"/>
              <a:t>与</a:t>
            </a:r>
            <a:r>
              <a:rPr lang="en-US" altLang="zh-CN" dirty="0"/>
              <a:t>NVIDIA</a:t>
            </a:r>
            <a:r>
              <a:rPr lang="zh-CN" altLang="en-US" dirty="0"/>
              <a:t>图形硬件架构</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67</a:t>
            </a:fld>
            <a:endParaRPr lang="zh-CN" altLang="en-US" dirty="0"/>
          </a:p>
        </p:txBody>
      </p:sp>
      <p:pic>
        <p:nvPicPr>
          <p:cNvPr id="16386" name="Picture 2"/>
          <p:cNvPicPr>
            <a:picLocks noChangeAspect="1" noChangeArrowheads="1"/>
          </p:cNvPicPr>
          <p:nvPr/>
        </p:nvPicPr>
        <p:blipFill>
          <a:blip r:embed="rId2" cstate="print"/>
          <a:srcRect/>
          <a:stretch>
            <a:fillRect/>
          </a:stretch>
        </p:blipFill>
        <p:spPr bwMode="auto">
          <a:xfrm>
            <a:off x="666444" y="1848724"/>
            <a:ext cx="4063909" cy="4459797"/>
          </a:xfrm>
          <a:prstGeom prst="rect">
            <a:avLst/>
          </a:prstGeom>
          <a:noFill/>
          <a:ln w="9525">
            <a:noFill/>
            <a:miter lim="800000"/>
            <a:headEnd/>
            <a:tailEnd/>
          </a:ln>
          <a:effectLst/>
        </p:spPr>
      </p:pic>
      <p:pic>
        <p:nvPicPr>
          <p:cNvPr id="16387" name="Picture 3"/>
          <p:cNvPicPr>
            <a:picLocks noChangeAspect="1" noChangeArrowheads="1"/>
          </p:cNvPicPr>
          <p:nvPr/>
        </p:nvPicPr>
        <p:blipFill>
          <a:blip r:embed="rId3" cstate="print"/>
          <a:srcRect/>
          <a:stretch>
            <a:fillRect/>
          </a:stretch>
        </p:blipFill>
        <p:spPr bwMode="auto">
          <a:xfrm>
            <a:off x="4669066" y="1879134"/>
            <a:ext cx="3974435" cy="4441534"/>
          </a:xfrm>
          <a:prstGeom prst="rect">
            <a:avLst/>
          </a:prstGeom>
          <a:noFill/>
          <a:ln w="9525">
            <a:noFill/>
            <a:miter lim="800000"/>
            <a:headEnd/>
            <a:tailEnd/>
          </a:ln>
          <a:effec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8C3D39-9115-453B-935D-013A2E639EE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14B33D3-97E8-4C98-9348-B3A9636D093D}"/>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DCD53BFD-E2F7-43EB-834B-947F0EB5D6F8}"/>
              </a:ext>
            </a:extLst>
          </p:cNvPr>
          <p:cNvSpPr>
            <a:spLocks noGrp="1"/>
          </p:cNvSpPr>
          <p:nvPr>
            <p:ph type="sldNum" sz="quarter" idx="12"/>
          </p:nvPr>
        </p:nvSpPr>
        <p:spPr/>
        <p:txBody>
          <a:bodyPr/>
          <a:lstStyle/>
          <a:p>
            <a:fld id="{EB792F4E-54C0-4D36-B331-9C6FCFE9A340}" type="slidenum">
              <a:rPr lang="zh-CN" altLang="en-US" smtClean="0"/>
              <a:pPr/>
              <a:t>68</a:t>
            </a:fld>
            <a:endParaRPr lang="zh-CN" altLang="en-US" dirty="0"/>
          </a:p>
        </p:txBody>
      </p:sp>
      <p:pic>
        <p:nvPicPr>
          <p:cNvPr id="6" name="图片 5">
            <a:extLst>
              <a:ext uri="{FF2B5EF4-FFF2-40B4-BE49-F238E27FC236}">
                <a16:creationId xmlns:a16="http://schemas.microsoft.com/office/drawing/2014/main" id="{E012380F-C79C-4C0B-AD43-54D8D7EE4CE8}"/>
              </a:ext>
            </a:extLst>
          </p:cNvPr>
          <p:cNvPicPr>
            <a:picLocks noChangeAspect="1"/>
          </p:cNvPicPr>
          <p:nvPr/>
        </p:nvPicPr>
        <p:blipFill>
          <a:blip r:embed="rId2"/>
          <a:stretch>
            <a:fillRect/>
          </a:stretch>
        </p:blipFill>
        <p:spPr>
          <a:xfrm>
            <a:off x="832037" y="0"/>
            <a:ext cx="7479926" cy="6858000"/>
          </a:xfrm>
          <a:prstGeom prst="rect">
            <a:avLst/>
          </a:prstGeom>
        </p:spPr>
      </p:pic>
    </p:spTree>
    <p:extLst>
      <p:ext uri="{BB962C8B-B14F-4D97-AF65-F5344CB8AC3E}">
        <p14:creationId xmlns:p14="http://schemas.microsoft.com/office/powerpoint/2010/main" val="5009789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94D71-4FDB-44FB-8242-C8A2454EBA4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4E24DEC-DF0D-47B8-BB09-AAD38A6E0978}"/>
              </a:ext>
            </a:extLst>
          </p:cNvPr>
          <p:cNvSpPr>
            <a:spLocks noGrp="1"/>
          </p:cNvSpPr>
          <p:nvPr>
            <p:ph idx="1"/>
          </p:nvPr>
        </p:nvSpPr>
        <p:spPr/>
        <p:txBody>
          <a:bodyPr/>
          <a:lstStyle/>
          <a:p>
            <a:endParaRPr lang="zh-CN" altLang="en-US"/>
          </a:p>
        </p:txBody>
      </p:sp>
      <p:sp>
        <p:nvSpPr>
          <p:cNvPr id="4" name="灯片编号占位符 3">
            <a:extLst>
              <a:ext uri="{FF2B5EF4-FFF2-40B4-BE49-F238E27FC236}">
                <a16:creationId xmlns:a16="http://schemas.microsoft.com/office/drawing/2014/main" id="{39299BC2-F92A-486D-B764-9461FE7EE1E3}"/>
              </a:ext>
            </a:extLst>
          </p:cNvPr>
          <p:cNvSpPr>
            <a:spLocks noGrp="1"/>
          </p:cNvSpPr>
          <p:nvPr>
            <p:ph type="sldNum" sz="quarter" idx="12"/>
          </p:nvPr>
        </p:nvSpPr>
        <p:spPr/>
        <p:txBody>
          <a:bodyPr/>
          <a:lstStyle/>
          <a:p>
            <a:fld id="{EB792F4E-54C0-4D36-B331-9C6FCFE9A340}" type="slidenum">
              <a:rPr lang="zh-CN" altLang="en-US" smtClean="0"/>
              <a:pPr/>
              <a:t>69</a:t>
            </a:fld>
            <a:endParaRPr lang="zh-CN" altLang="en-US" dirty="0"/>
          </a:p>
        </p:txBody>
      </p:sp>
      <p:pic>
        <p:nvPicPr>
          <p:cNvPr id="6" name="图片 5">
            <a:extLst>
              <a:ext uri="{FF2B5EF4-FFF2-40B4-BE49-F238E27FC236}">
                <a16:creationId xmlns:a16="http://schemas.microsoft.com/office/drawing/2014/main" id="{A1702D2F-EB99-425D-AA5E-A97EC66382FA}"/>
              </a:ext>
            </a:extLst>
          </p:cNvPr>
          <p:cNvPicPr>
            <a:picLocks noChangeAspect="1"/>
          </p:cNvPicPr>
          <p:nvPr/>
        </p:nvPicPr>
        <p:blipFill>
          <a:blip r:embed="rId2"/>
          <a:stretch>
            <a:fillRect/>
          </a:stretch>
        </p:blipFill>
        <p:spPr>
          <a:xfrm>
            <a:off x="1670233" y="0"/>
            <a:ext cx="5803533" cy="6858000"/>
          </a:xfrm>
          <a:prstGeom prst="rect">
            <a:avLst/>
          </a:prstGeom>
        </p:spPr>
      </p:pic>
    </p:spTree>
    <p:extLst>
      <p:ext uri="{BB962C8B-B14F-4D97-AF65-F5344CB8AC3E}">
        <p14:creationId xmlns:p14="http://schemas.microsoft.com/office/powerpoint/2010/main" val="3145412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计算机图形学应用领域</a:t>
            </a:r>
            <a:endParaRPr lang="zh-CN" altLang="en-US" dirty="0"/>
          </a:p>
        </p:txBody>
      </p:sp>
      <p:sp>
        <p:nvSpPr>
          <p:cNvPr id="3" name="内容占位符 2"/>
          <p:cNvSpPr>
            <a:spLocks noGrp="1"/>
          </p:cNvSpPr>
          <p:nvPr>
            <p:ph idx="1"/>
          </p:nvPr>
        </p:nvSpPr>
        <p:spPr>
          <a:xfrm>
            <a:off x="628650" y="1316831"/>
            <a:ext cx="7886700" cy="923030"/>
          </a:xfrm>
        </p:spPr>
        <p:txBody>
          <a:bodyPr/>
          <a:lstStyle/>
          <a:p>
            <a:r>
              <a:rPr lang="zh-CN" altLang="en-US" dirty="0"/>
              <a:t> 娱乐（</a:t>
            </a:r>
            <a:r>
              <a:rPr lang="en-US" altLang="zh-CN" dirty="0"/>
              <a:t>Entertainment</a:t>
            </a:r>
            <a:r>
              <a:rPr lang="zh-CN" altLang="en-US" dirty="0"/>
              <a:t>）</a:t>
            </a:r>
          </a:p>
          <a:p>
            <a:pPr lvl="1"/>
            <a:r>
              <a:rPr lang="zh-CN" altLang="en-US" dirty="0"/>
              <a:t> 电子游戏（</a:t>
            </a:r>
            <a:r>
              <a:rPr lang="en-US" altLang="zh-CN" dirty="0"/>
              <a:t>Games</a:t>
            </a:r>
            <a:r>
              <a:rPr lang="zh-CN" altLang="en-US" dirty="0"/>
              <a:t>）</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7</a:t>
            </a:fld>
            <a:endParaRPr lang="zh-CN" altLang="en-US" dirty="0"/>
          </a:p>
        </p:txBody>
      </p:sp>
      <p:pic>
        <p:nvPicPr>
          <p:cNvPr id="6" name="图片 5" descr="页面提取自－cg_ch01_01.jpg"/>
          <p:cNvPicPr>
            <a:picLocks noChangeAspect="1"/>
          </p:cNvPicPr>
          <p:nvPr/>
        </p:nvPicPr>
        <p:blipFill>
          <a:blip r:embed="rId2" cstate="print"/>
          <a:srcRect/>
          <a:stretch>
            <a:fillRect/>
          </a:stretch>
        </p:blipFill>
        <p:spPr>
          <a:xfrm>
            <a:off x="4865615" y="2162571"/>
            <a:ext cx="3129093" cy="1904301"/>
          </a:xfrm>
          <a:prstGeom prst="rect">
            <a:avLst/>
          </a:prstGeom>
        </p:spPr>
      </p:pic>
      <p:pic>
        <p:nvPicPr>
          <p:cNvPr id="7" name="图片 6" descr="页面提取自－cg_ch01_01.jpg"/>
          <p:cNvPicPr>
            <a:picLocks noChangeAspect="1"/>
          </p:cNvPicPr>
          <p:nvPr/>
        </p:nvPicPr>
        <p:blipFill>
          <a:blip r:embed="rId3" cstate="print"/>
          <a:srcRect/>
          <a:stretch>
            <a:fillRect/>
          </a:stretch>
        </p:blipFill>
        <p:spPr>
          <a:xfrm>
            <a:off x="1048311" y="2180672"/>
            <a:ext cx="3447877" cy="1988191"/>
          </a:xfrm>
          <a:prstGeom prst="rect">
            <a:avLst/>
          </a:prstGeom>
        </p:spPr>
      </p:pic>
      <p:pic>
        <p:nvPicPr>
          <p:cNvPr id="8" name="图片 7" descr="页面提取自－cg_ch01_01.jpg"/>
          <p:cNvPicPr>
            <a:picLocks noChangeAspect="1"/>
          </p:cNvPicPr>
          <p:nvPr/>
        </p:nvPicPr>
        <p:blipFill>
          <a:blip r:embed="rId4" cstate="print"/>
          <a:srcRect/>
          <a:stretch>
            <a:fillRect/>
          </a:stretch>
        </p:blipFill>
        <p:spPr>
          <a:xfrm>
            <a:off x="1058333" y="4224866"/>
            <a:ext cx="3454400" cy="1964267"/>
          </a:xfrm>
          <a:prstGeom prst="rect">
            <a:avLst/>
          </a:prstGeom>
        </p:spPr>
      </p:pic>
      <p:pic>
        <p:nvPicPr>
          <p:cNvPr id="10" name="图片 9" descr="页面提取自－cg_ch01_01.jpg"/>
          <p:cNvPicPr>
            <a:picLocks noChangeAspect="1"/>
          </p:cNvPicPr>
          <p:nvPr/>
        </p:nvPicPr>
        <p:blipFill>
          <a:blip r:embed="rId5" cstate="print"/>
          <a:srcRect/>
          <a:stretch>
            <a:fillRect/>
          </a:stretch>
        </p:blipFill>
        <p:spPr>
          <a:xfrm>
            <a:off x="4885732" y="4203040"/>
            <a:ext cx="3112315" cy="19798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计算机图形学应用领域</a:t>
            </a:r>
            <a:endParaRPr lang="zh-CN" altLang="en-US" dirty="0"/>
          </a:p>
        </p:txBody>
      </p:sp>
      <p:pic>
        <p:nvPicPr>
          <p:cNvPr id="5" name="内容占位符 4" descr="页面提取自－cg_ch01_01-2.jpg"/>
          <p:cNvPicPr>
            <a:picLocks noGrp="1" noChangeAspect="1"/>
          </p:cNvPicPr>
          <p:nvPr>
            <p:ph idx="1"/>
          </p:nvPr>
        </p:nvPicPr>
        <p:blipFill>
          <a:blip r:embed="rId2" cstate="print"/>
          <a:srcRect l="13075" t="32015" r="12394" b="7470"/>
          <a:stretch>
            <a:fillRect/>
          </a:stretch>
        </p:blipFill>
        <p:spPr>
          <a:xfrm>
            <a:off x="1291902" y="2407534"/>
            <a:ext cx="7021587" cy="4030673"/>
          </a:xfrm>
        </p:spPr>
      </p:pic>
      <p:sp>
        <p:nvSpPr>
          <p:cNvPr id="4" name="灯片编号占位符 3"/>
          <p:cNvSpPr>
            <a:spLocks noGrp="1"/>
          </p:cNvSpPr>
          <p:nvPr>
            <p:ph type="sldNum" sz="quarter" idx="12"/>
          </p:nvPr>
        </p:nvSpPr>
        <p:spPr/>
        <p:txBody>
          <a:bodyPr/>
          <a:lstStyle/>
          <a:p>
            <a:fld id="{EB792F4E-54C0-4D36-B331-9C6FCFE9A340}" type="slidenum">
              <a:rPr lang="zh-CN" altLang="en-US" smtClean="0"/>
              <a:pPr/>
              <a:t>8</a:t>
            </a:fld>
            <a:endParaRPr lang="zh-CN" altLang="en-US" dirty="0"/>
          </a:p>
        </p:txBody>
      </p:sp>
      <p:sp>
        <p:nvSpPr>
          <p:cNvPr id="6" name="内容占位符 2"/>
          <p:cNvSpPr txBox="1">
            <a:spLocks/>
          </p:cNvSpPr>
          <p:nvPr/>
        </p:nvSpPr>
        <p:spPr>
          <a:xfrm>
            <a:off x="628650" y="1316831"/>
            <a:ext cx="7886700" cy="1233422"/>
          </a:xfrm>
          <a:prstGeom prst="rect">
            <a:avLst/>
          </a:prstGeom>
        </p:spPr>
        <p:txBody>
          <a:bodyPr vert="horz" lIns="91440" tIns="45720" rIns="91440" bIns="45720" rtlCol="0">
            <a:normAutofit/>
          </a:bodyPr>
          <a:lstStyle/>
          <a:p>
            <a:pPr marL="228600" marR="0" lvl="0" indent="-360000" algn="l" defTabSz="914400" rtl="0" eaLnBrk="1" fontAlgn="auto" latinLnBrk="0" hangingPunct="1">
              <a:lnSpc>
                <a:spcPct val="90000"/>
              </a:lnSpc>
              <a:spcBef>
                <a:spcPts val="1000"/>
              </a:spcBef>
              <a:spcAft>
                <a:spcPts val="0"/>
              </a:spcAft>
              <a:buClr>
                <a:srgbClr val="94003F"/>
              </a:buClr>
              <a:buSzPct val="70000"/>
              <a:buFont typeface="Wingdings" panose="05000000000000000000" pitchFamily="2" charset="2"/>
              <a:buChar char="u"/>
              <a:tabLst/>
              <a:defRPr/>
            </a:pPr>
            <a:r>
              <a:rPr kumimoji="0" lang="zh-CN" altLang="en-US" sz="28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娱乐（</a:t>
            </a:r>
            <a:r>
              <a:rPr kumimoji="0" lang="en-US" altLang="zh-CN"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Entertainment</a:t>
            </a:r>
            <a:r>
              <a:rPr kumimoji="0" lang="zh-CN" altLang="en-US" sz="28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p>
          <a:p>
            <a:pPr marL="685800" marR="0" lvl="1" indent="-228600" algn="l" defTabSz="914400" rtl="0" eaLnBrk="1" fontAlgn="auto" latinLnBrk="0" hangingPunct="1">
              <a:lnSpc>
                <a:spcPct val="90000"/>
              </a:lnSpc>
              <a:spcBef>
                <a:spcPts val="500"/>
              </a:spcBef>
              <a:spcAft>
                <a:spcPts val="0"/>
              </a:spcAft>
              <a:buClrTx/>
              <a:buSzTx/>
              <a:buFont typeface="04b" panose="00000400000000000000" pitchFamily="2" charset="0"/>
              <a:buChar char="-"/>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电子游戏（</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Games</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a:t>
            </a:r>
          </a:p>
          <a:p>
            <a:pPr marL="685800" marR="0" lvl="1" indent="-228600" algn="l" defTabSz="914400" rtl="0" eaLnBrk="1" fontAlgn="auto" latinLnBrk="0" hangingPunct="1">
              <a:lnSpc>
                <a:spcPct val="90000"/>
              </a:lnSpc>
              <a:spcBef>
                <a:spcPts val="500"/>
              </a:spcBef>
              <a:spcAft>
                <a:spcPts val="0"/>
              </a:spcAft>
              <a:buClrTx/>
              <a:buSzTx/>
              <a:buFont typeface="04b" panose="00000400000000000000" pitchFamily="2" charset="0"/>
              <a:buChar char="-"/>
              <a:tabLst/>
              <a:defRPr/>
            </a:pP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 动画长片、电影特效、</a:t>
            </a:r>
            <a:r>
              <a:rPr kumimoji="0" lang="en-US" altLang="zh-CN"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3D</a:t>
            </a:r>
            <a:r>
              <a:rPr kumimoji="0" lang="zh-CN" altLang="en-US" sz="2000" b="0" i="0" u="none" strike="noStrike" kern="1200" cap="none" spc="0" normalizeH="0" baseline="0" noProof="0" dirty="0">
                <a:ln>
                  <a:noFill/>
                </a:ln>
                <a:solidFill>
                  <a:schemeClr val="tx1"/>
                </a:solidFill>
                <a:effectLst/>
                <a:uLnTx/>
                <a:uFillTx/>
                <a:latin typeface="华文新魏" panose="02010800040101010101" pitchFamily="2" charset="-122"/>
                <a:ea typeface="华文新魏" panose="02010800040101010101" pitchFamily="2" charset="-122"/>
              </a:rPr>
              <a:t>电影</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a:t>计算机图形学应用领域</a:t>
            </a:r>
            <a:endParaRPr lang="zh-CN" altLang="en-US" dirty="0"/>
          </a:p>
        </p:txBody>
      </p:sp>
      <p:sp>
        <p:nvSpPr>
          <p:cNvPr id="3" name="内容占位符 2"/>
          <p:cNvSpPr>
            <a:spLocks noGrp="1"/>
          </p:cNvSpPr>
          <p:nvPr>
            <p:ph idx="1"/>
          </p:nvPr>
        </p:nvSpPr>
        <p:spPr>
          <a:xfrm>
            <a:off x="628650" y="1316831"/>
            <a:ext cx="7886700" cy="1233422"/>
          </a:xfrm>
        </p:spPr>
        <p:txBody>
          <a:bodyPr>
            <a:normAutofit fontScale="92500"/>
          </a:bodyPr>
          <a:lstStyle/>
          <a:p>
            <a:r>
              <a:rPr lang="zh-CN" altLang="en-US" dirty="0"/>
              <a:t>计算机辅助设计（</a:t>
            </a:r>
            <a:r>
              <a:rPr lang="en-US" altLang="zh-CN" dirty="0"/>
              <a:t>computer-aided design</a:t>
            </a:r>
            <a:r>
              <a:rPr lang="zh-CN" altLang="en-US" dirty="0"/>
              <a:t>）</a:t>
            </a:r>
          </a:p>
          <a:p>
            <a:pPr lvl="1"/>
            <a:r>
              <a:rPr lang="zh-CN" altLang="en-US" dirty="0"/>
              <a:t>机械、建筑、电子等领域</a:t>
            </a:r>
          </a:p>
          <a:p>
            <a:pPr lvl="1"/>
            <a:r>
              <a:rPr lang="zh-CN" altLang="en-US" dirty="0"/>
              <a:t> </a:t>
            </a:r>
            <a:r>
              <a:rPr lang="en-US" altLang="zh-CN" dirty="0"/>
              <a:t>NX(Siemens PLM)</a:t>
            </a:r>
            <a:r>
              <a:rPr lang="zh-CN" altLang="en-US" dirty="0"/>
              <a:t>、</a:t>
            </a:r>
            <a:r>
              <a:rPr lang="en-US" altLang="zh-CN" dirty="0"/>
              <a:t>CATIA</a:t>
            </a:r>
            <a:r>
              <a:rPr lang="zh-CN" altLang="en-US" dirty="0"/>
              <a:t>、</a:t>
            </a:r>
            <a:r>
              <a:rPr lang="en-US" altLang="zh-CN" dirty="0"/>
              <a:t>Pro/ENGINEER</a:t>
            </a:r>
            <a:r>
              <a:rPr lang="zh-CN" altLang="en-US" dirty="0"/>
              <a:t>、</a:t>
            </a:r>
            <a:r>
              <a:rPr lang="en-US" altLang="zh-CN" dirty="0"/>
              <a:t>AutoCAD</a:t>
            </a:r>
            <a:r>
              <a:rPr lang="zh-CN" altLang="en-US" dirty="0"/>
              <a:t>等软件</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9</a:t>
            </a:fld>
            <a:endParaRPr lang="zh-CN" altLang="en-US" dirty="0"/>
          </a:p>
        </p:txBody>
      </p:sp>
      <p:pic>
        <p:nvPicPr>
          <p:cNvPr id="1027" name="Picture 3"/>
          <p:cNvPicPr>
            <a:picLocks noChangeAspect="1" noChangeArrowheads="1"/>
          </p:cNvPicPr>
          <p:nvPr/>
        </p:nvPicPr>
        <p:blipFill>
          <a:blip r:embed="rId2" cstate="print"/>
          <a:srcRect l="3418" t="46576" r="1491"/>
          <a:stretch>
            <a:fillRect/>
          </a:stretch>
        </p:blipFill>
        <p:spPr bwMode="auto">
          <a:xfrm>
            <a:off x="5050172" y="4689446"/>
            <a:ext cx="3649211" cy="1897227"/>
          </a:xfrm>
          <a:prstGeom prst="rect">
            <a:avLst/>
          </a:prstGeom>
          <a:noFill/>
          <a:ln w="9525">
            <a:noFill/>
            <a:miter lim="800000"/>
            <a:headEnd/>
            <a:tailEnd/>
          </a:ln>
          <a:effectLst/>
        </p:spPr>
      </p:pic>
      <p:pic>
        <p:nvPicPr>
          <p:cNvPr id="10" name="图片 9" descr="01.png"/>
          <p:cNvPicPr>
            <a:picLocks noChangeAspect="1"/>
          </p:cNvPicPr>
          <p:nvPr/>
        </p:nvPicPr>
        <p:blipFill>
          <a:blip r:embed="rId3" cstate="print"/>
          <a:stretch>
            <a:fillRect/>
          </a:stretch>
        </p:blipFill>
        <p:spPr>
          <a:xfrm>
            <a:off x="5405675" y="2541282"/>
            <a:ext cx="3059941" cy="1758232"/>
          </a:xfrm>
          <a:prstGeom prst="rect">
            <a:avLst/>
          </a:prstGeom>
        </p:spPr>
      </p:pic>
      <p:pic>
        <p:nvPicPr>
          <p:cNvPr id="11" name="图片 10" descr="70bad8ecg9730302d8250&amp;690.jpg"/>
          <p:cNvPicPr>
            <a:picLocks noChangeAspect="1"/>
          </p:cNvPicPr>
          <p:nvPr/>
        </p:nvPicPr>
        <p:blipFill>
          <a:blip r:embed="rId4" cstate="print"/>
          <a:stretch>
            <a:fillRect/>
          </a:stretch>
        </p:blipFill>
        <p:spPr>
          <a:xfrm>
            <a:off x="1589019" y="2469817"/>
            <a:ext cx="3234651" cy="2149305"/>
          </a:xfrm>
          <a:prstGeom prst="rect">
            <a:avLst/>
          </a:prstGeom>
        </p:spPr>
      </p:pic>
      <p:pic>
        <p:nvPicPr>
          <p:cNvPr id="1028" name="Picture 4"/>
          <p:cNvPicPr>
            <a:picLocks noChangeAspect="1" noChangeArrowheads="1"/>
          </p:cNvPicPr>
          <p:nvPr/>
        </p:nvPicPr>
        <p:blipFill>
          <a:blip r:embed="rId5" cstate="print"/>
          <a:srcRect/>
          <a:stretch>
            <a:fillRect/>
          </a:stretch>
        </p:blipFill>
        <p:spPr bwMode="auto">
          <a:xfrm>
            <a:off x="1507879" y="4369179"/>
            <a:ext cx="3226422" cy="2157456"/>
          </a:xfrm>
          <a:prstGeom prst="rect">
            <a:avLst/>
          </a:prstGeom>
          <a:noFill/>
          <a:ln w="9525">
            <a:noFill/>
            <a:miter lim="800000"/>
            <a:headEnd/>
            <a:tailEnd/>
          </a:ln>
          <a:effectLst/>
        </p:spPr>
      </p:pic>
    </p:spTree>
  </p:cSld>
  <p:clrMapOvr>
    <a:masterClrMapping/>
  </p:clrMapOvr>
</p:sld>
</file>

<file path=docProps/app.xml><?xml version="1.0" encoding="utf-8"?>
<Properties xmlns="http://schemas.openxmlformats.org/officeDocument/2006/extended-properties" xmlns:vt="http://schemas.openxmlformats.org/officeDocument/2006/docPropsVTypes">
  <Template>Office Theme</Template>
  <TotalTime>3452</TotalTime>
  <Words>2603</Words>
  <Application>Microsoft Office PowerPoint</Application>
  <PresentationFormat>全屏显示(4:3)</PresentationFormat>
  <Paragraphs>412</Paragraphs>
  <Slides>69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69</vt:i4>
      </vt:variant>
    </vt:vector>
  </HeadingPairs>
  <TitlesOfParts>
    <vt:vector size="78" baseType="lpstr">
      <vt:lpstr>04b</vt:lpstr>
      <vt:lpstr>华文新魏</vt:lpstr>
      <vt:lpstr>宋体</vt:lpstr>
      <vt:lpstr>微软雅黑</vt:lpstr>
      <vt:lpstr>Arial</vt:lpstr>
      <vt:lpstr>Calibri</vt:lpstr>
      <vt:lpstr>Times New Roman</vt:lpstr>
      <vt:lpstr>Wingdings</vt:lpstr>
      <vt:lpstr>Office 主题</vt:lpstr>
      <vt:lpstr>第一章 图形系统和模型</vt:lpstr>
      <vt:lpstr>Chapter 1</vt:lpstr>
      <vt:lpstr>何谓“计算机图形学”？</vt:lpstr>
      <vt:lpstr>计算机图形学主要内容</vt:lpstr>
      <vt:lpstr>计算机图形学相关内容</vt:lpstr>
      <vt:lpstr>计算机图形学应用领域</vt:lpstr>
      <vt:lpstr>计算机图形学应用领域</vt:lpstr>
      <vt:lpstr>计算机图形学应用领域</vt:lpstr>
      <vt:lpstr>计算机图形学应用领域</vt:lpstr>
      <vt:lpstr>计算机图形学应用领域</vt:lpstr>
      <vt:lpstr>计算机图形学应用领域</vt:lpstr>
      <vt:lpstr>计算机图形学应用领域</vt:lpstr>
      <vt:lpstr>计算机图形学应用领域</vt:lpstr>
      <vt:lpstr>计算机图形学应用领域</vt:lpstr>
      <vt:lpstr>计算机图形学应用领域</vt:lpstr>
      <vt:lpstr>Chapter 1</vt:lpstr>
      <vt:lpstr>个人计算机系统简介（1/2）</vt:lpstr>
      <vt:lpstr>个人计算机系统简介（2/2）</vt:lpstr>
      <vt:lpstr>图形系统的基本构成 </vt:lpstr>
      <vt:lpstr>像素与光栅</vt:lpstr>
      <vt:lpstr>帧缓冲区</vt:lpstr>
      <vt:lpstr>显示设备</vt:lpstr>
      <vt:lpstr>CRT显示器原理（1/2）</vt:lpstr>
      <vt:lpstr>CRT显示器原理（2/2）</vt:lpstr>
      <vt:lpstr>平板显示器</vt:lpstr>
      <vt:lpstr>显示设备</vt:lpstr>
      <vt:lpstr>三维或立体电影（IMAX 3D)</vt:lpstr>
      <vt:lpstr>输入设备</vt:lpstr>
      <vt:lpstr>Chapter 1</vt:lpstr>
      <vt:lpstr>图像（images）－物理的</vt:lpstr>
      <vt:lpstr>合成的图像</vt:lpstr>
      <vt:lpstr>图像合成的要素</vt:lpstr>
      <vt:lpstr>光源－可见光</vt:lpstr>
      <vt:lpstr>光线跟踪与几何光学</vt:lpstr>
      <vt:lpstr>光线跟踪方法优点与缺点</vt:lpstr>
      <vt:lpstr>Chapter 1</vt:lpstr>
      <vt:lpstr>针孔照相机Pinhole camera</vt:lpstr>
      <vt:lpstr>人类视觉系统</vt:lpstr>
      <vt:lpstr>感光细胞</vt:lpstr>
      <vt:lpstr>Chapter 1</vt:lpstr>
      <vt:lpstr>虚拟（合成）照相机模型  Synthetic Camera Model</vt:lpstr>
      <vt:lpstr>虚拟（合成）照相机模型  Synthetic Camera Model</vt:lpstr>
      <vt:lpstr>虚拟（合成）照相机模型  Synthetic Camera Model</vt:lpstr>
      <vt:lpstr>虚拟照相机模型优点</vt:lpstr>
      <vt:lpstr>Chapter 1</vt:lpstr>
      <vt:lpstr>应用程序编程接口 Application Programming Interface </vt:lpstr>
      <vt:lpstr>笔式绘图仪模型 The Pen-Plotter Model</vt:lpstr>
      <vt:lpstr>三维API </vt:lpstr>
      <vt:lpstr>API的构成</vt:lpstr>
      <vt:lpstr>对象的定义</vt:lpstr>
      <vt:lpstr>光源与材质</vt:lpstr>
      <vt:lpstr>使用OpenGL API 绘制一系列图像</vt:lpstr>
      <vt:lpstr>光栅Raster Graphics</vt:lpstr>
      <vt:lpstr>建模-渲染模式 The Modeling-Rendering  Paradigm </vt:lpstr>
      <vt:lpstr>Chapter 1</vt:lpstr>
      <vt:lpstr>显示处理器 </vt:lpstr>
      <vt:lpstr>当前主流图形系统处理方法</vt:lpstr>
      <vt:lpstr>流水线结构 Pipeline Architectures</vt:lpstr>
      <vt:lpstr>图形绘制流水线 The Graphics Pipeline</vt:lpstr>
      <vt:lpstr>顶点处理 Vertex Processing</vt:lpstr>
      <vt:lpstr>投影</vt:lpstr>
      <vt:lpstr>剪裁和图元组装 Clipping&amp;Primitive Assembly </vt:lpstr>
      <vt:lpstr>光栅化 Rasterization</vt:lpstr>
      <vt:lpstr>片元处理 Fragment Processing</vt:lpstr>
      <vt:lpstr>Chapter 1</vt:lpstr>
      <vt:lpstr>可编程图形管线</vt:lpstr>
      <vt:lpstr>可编程图形管线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Hong</cp:lastModifiedBy>
  <cp:revision>275</cp:revision>
  <dcterms:created xsi:type="dcterms:W3CDTF">2016-08-04T07:29:19Z</dcterms:created>
  <dcterms:modified xsi:type="dcterms:W3CDTF">2023-12-07T08:55:40Z</dcterms:modified>
</cp:coreProperties>
</file>